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b9c48c0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9c48c0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11f7cede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11f7cede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11f7cede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11f7cede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11f7cede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11f7cede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11f7cede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11f7cede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 some particularly dramatic examples!!!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11f7cede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11f7cede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Add examples!!!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11f7cede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11f7cede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f9cc6dc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f9cc6dc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f9cc6dcf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f9cc6dcf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f9cc6dcf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f9cc6dcf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f9cc6dcf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f9cc6dcf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11f7420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11f7420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f9cc6dcf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f9cc6dcf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f9cc6dcf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f9cc6dcf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f9cc6dcfd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f9cc6dcfd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11f7ced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11f7ced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11f7420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11f7420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11f74207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11f74207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11f74207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11f7420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11f7420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11f74207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f9a51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f9a51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11f74207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11f74207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11f74207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11f7420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11f74207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11f74207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11f74207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11f74207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11f74207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11f74207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11f74207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11f74207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303a864c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303a864c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11f7420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11f7420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11f74207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11f74207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03a864c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303a864c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303a864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303a864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303a864c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303a864c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11f7ce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11f7ce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03a864c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303a864c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303a864c6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303a864c6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303a864c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303a864c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11f7ce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11f7ce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11f7ced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11f7ced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11f7cede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11f7cede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11f7cede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11f7cede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4.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3.jpg"/><Relationship Id="rId5"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jpg"/><Relationship Id="rId4" Type="http://schemas.openxmlformats.org/officeDocument/2006/relationships/image" Target="../media/image6.png"/><Relationship Id="rId5" Type="http://schemas.openxmlformats.org/officeDocument/2006/relationships/image" Target="../media/image46.jpg"/><Relationship Id="rId6"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51.jpg"/><Relationship Id="rId5" Type="http://schemas.openxmlformats.org/officeDocument/2006/relationships/image" Target="../media/image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53.jpg"/><Relationship Id="rId5"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0.jpg"/><Relationship Id="rId5"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9.jpg"/><Relationship Id="rId5"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027" l="0" r="0" t="17228"/>
          <a:stretch/>
        </p:blipFill>
        <p:spPr>
          <a:xfrm>
            <a:off x="-36850" y="474"/>
            <a:ext cx="9175552" cy="5143499"/>
          </a:xfrm>
          <a:prstGeom prst="rect">
            <a:avLst/>
          </a:prstGeom>
          <a:noFill/>
          <a:ln>
            <a:noFill/>
          </a:ln>
        </p:spPr>
      </p:pic>
      <p:sp>
        <p:nvSpPr>
          <p:cNvPr id="55" name="Google Shape;55;p13"/>
          <p:cNvSpPr/>
          <p:nvPr/>
        </p:nvSpPr>
        <p:spPr>
          <a:xfrm>
            <a:off x="-31550" y="3499650"/>
            <a:ext cx="9144000" cy="1644000"/>
          </a:xfrm>
          <a:prstGeom prst="rect">
            <a:avLst/>
          </a:prstGeom>
          <a:solidFill>
            <a:srgbClr val="184482">
              <a:alpha val="69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1075" y="3360325"/>
            <a:ext cx="7869000" cy="1413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6000">
                <a:solidFill>
                  <a:schemeClr val="lt1"/>
                </a:solidFill>
                <a:latin typeface="Roboto"/>
                <a:ea typeface="Roboto"/>
                <a:cs typeface="Roboto"/>
                <a:sym typeface="Roboto"/>
              </a:rPr>
              <a:t>CIS Tech Update</a:t>
            </a:r>
            <a:endParaRPr b="1" sz="1800">
              <a:solidFill>
                <a:schemeClr val="lt1"/>
              </a:solidFill>
              <a:latin typeface="Roboto"/>
              <a:ea typeface="Roboto"/>
              <a:cs typeface="Roboto"/>
              <a:sym typeface="Roboto"/>
            </a:endParaRPr>
          </a:p>
        </p:txBody>
      </p:sp>
      <p:sp>
        <p:nvSpPr>
          <p:cNvPr id="57" name="Google Shape;57;p13"/>
          <p:cNvSpPr txBox="1"/>
          <p:nvPr/>
        </p:nvSpPr>
        <p:spPr>
          <a:xfrm>
            <a:off x="-31550" y="3499650"/>
            <a:ext cx="57393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Chicago Weekly Meeting, </a:t>
            </a:r>
            <a:r>
              <a:rPr b="1" lang="en" sz="1800">
                <a:solidFill>
                  <a:schemeClr val="lt1"/>
                </a:solidFill>
                <a:latin typeface="Roboto"/>
                <a:ea typeface="Roboto"/>
                <a:cs typeface="Roboto"/>
                <a:sym typeface="Roboto"/>
              </a:rPr>
              <a:t>27 September 2021</a:t>
            </a:r>
            <a:endParaRPr b="1" sz="1800">
              <a:solidFill>
                <a:schemeClr val="lt1"/>
              </a:solidFill>
              <a:latin typeface="Roboto"/>
              <a:ea typeface="Roboto"/>
              <a:cs typeface="Roboto"/>
              <a:sym typeface="Roboto"/>
            </a:endParaRPr>
          </a:p>
        </p:txBody>
      </p:sp>
      <p:pic>
        <p:nvPicPr>
          <p:cNvPr id="58" name="Google Shape;58;p13"/>
          <p:cNvPicPr preferRelativeResize="0"/>
          <p:nvPr/>
        </p:nvPicPr>
        <p:blipFill>
          <a:blip r:embed="rId4">
            <a:alphaModFix/>
          </a:blip>
          <a:stretch>
            <a:fillRect/>
          </a:stretch>
        </p:blipFill>
        <p:spPr>
          <a:xfrm>
            <a:off x="7847925" y="3852888"/>
            <a:ext cx="937475" cy="937475"/>
          </a:xfrm>
          <a:prstGeom prst="rect">
            <a:avLst/>
          </a:prstGeom>
          <a:noFill/>
          <a:ln>
            <a:noFill/>
          </a:ln>
        </p:spPr>
      </p:pic>
      <p:sp>
        <p:nvSpPr>
          <p:cNvPr id="59" name="Google Shape;59;p13"/>
          <p:cNvSpPr txBox="1"/>
          <p:nvPr/>
        </p:nvSpPr>
        <p:spPr>
          <a:xfrm>
            <a:off x="70125" y="4576075"/>
            <a:ext cx="89616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Dawit Belayneh and Katie Hughes</a:t>
            </a:r>
            <a:endParaRPr>
              <a:solidFill>
                <a:schemeClr val="lt1"/>
              </a:solidFill>
              <a:latin typeface="Roboto"/>
              <a:ea typeface="Roboto"/>
              <a:cs typeface="Roboto"/>
              <a:sym typeface="Roboto"/>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61" name="Google Shape;61;p13"/>
          <p:cNvPicPr preferRelativeResize="0"/>
          <p:nvPr/>
        </p:nvPicPr>
        <p:blipFill>
          <a:blip r:embed="rId5">
            <a:alphaModFix/>
          </a:blip>
          <a:stretch>
            <a:fillRect/>
          </a:stretch>
        </p:blipFill>
        <p:spPr>
          <a:xfrm>
            <a:off x="6206122" y="3664986"/>
            <a:ext cx="1034775" cy="131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45" name="Google Shape;145;p22"/>
          <p:cNvSpPr txBox="1"/>
          <p:nvPr/>
        </p:nvSpPr>
        <p:spPr>
          <a:xfrm>
            <a:off x="111225" y="971275"/>
            <a:ext cx="8671500" cy="272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CIS runs taken twice per week during LS2</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Goal: verify maintenance and identify DQ (data quality) problems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TileCal Unified Calibration Software (TUCS) used to track detector performance and diagnose problematic channels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Calculate new constants within given interval of validity</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Exclude outliers and stable outliers, identify DQ flags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Update databases approximately monthly</a:t>
            </a:r>
            <a:endParaRPr sz="1800">
              <a:latin typeface="Roboto"/>
              <a:ea typeface="Roboto"/>
              <a:cs typeface="Roboto"/>
              <a:sym typeface="Roboto"/>
            </a:endParaRPr>
          </a:p>
        </p:txBody>
      </p:sp>
      <p:pic>
        <p:nvPicPr>
          <p:cNvPr id="146" name="Google Shape;146;p22"/>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47" name="Google Shape;147;p22"/>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48" name="Google Shape;148;p22"/>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Constant Recalibration</a:t>
            </a:r>
            <a:endParaRPr b="1" sz="272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55" name="Google Shape;155;p23"/>
          <p:cNvSpPr txBox="1"/>
          <p:nvPr/>
        </p:nvSpPr>
        <p:spPr>
          <a:xfrm>
            <a:off x="111225" y="971275"/>
            <a:ext cx="8671500" cy="369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Run a general TUCS script that generates plots of CIS constants vs time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Time range: last CIS update to present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Go through plots by hand to check validity of constants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Good CIS plots are very stable over time and close to the detector mean</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Possible changes that need to be made manually: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Recalibration (run over a shorter time range)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Flag update (add BadCIS / remove BadCIS)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Exclude problematic runs for certain partition+gain combinations (bad timing, bad amplitude/charge ratio)</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Add manual changes and upload constants to database</a:t>
            </a:r>
            <a:endParaRPr sz="1800">
              <a:latin typeface="Roboto"/>
              <a:ea typeface="Roboto"/>
              <a:cs typeface="Roboto"/>
              <a:sym typeface="Roboto"/>
            </a:endParaRPr>
          </a:p>
        </p:txBody>
      </p:sp>
      <p:pic>
        <p:nvPicPr>
          <p:cNvPr id="156" name="Google Shape;156;p23"/>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57" name="Google Shape;157;p23"/>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58" name="Google Shape;158;p23"/>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Procedure</a:t>
            </a:r>
            <a:endParaRPr b="1" sz="272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65" name="Google Shape;165;p24"/>
          <p:cNvSpPr txBox="1"/>
          <p:nvPr/>
        </p:nvSpPr>
        <p:spPr>
          <a:xfrm>
            <a:off x="0" y="971275"/>
            <a:ext cx="9144000" cy="369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Often there is a constant shift in the CIS constant at some date, or 1-2 outlier points that skew the mean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Solution: run over a shorter time period, so long as the newer value appears stable </a:t>
            </a:r>
            <a:endParaRPr sz="1800">
              <a:latin typeface="Roboto"/>
              <a:ea typeface="Roboto"/>
              <a:cs typeface="Roboto"/>
              <a:sym typeface="Roboto"/>
            </a:endParaRPr>
          </a:p>
        </p:txBody>
      </p:sp>
      <p:pic>
        <p:nvPicPr>
          <p:cNvPr id="166" name="Google Shape;166;p24"/>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67" name="Google Shape;167;p24"/>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68" name="Google Shape;168;p24"/>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Recalibration</a:t>
            </a:r>
            <a:endParaRPr b="1" sz="2720">
              <a:solidFill>
                <a:srgbClr val="FFFFFF"/>
              </a:solidFill>
              <a:latin typeface="Roboto"/>
              <a:ea typeface="Roboto"/>
              <a:cs typeface="Roboto"/>
              <a:sym typeface="Roboto"/>
            </a:endParaRPr>
          </a:p>
        </p:txBody>
      </p:sp>
      <p:pic>
        <p:nvPicPr>
          <p:cNvPr id="169" name="Google Shape;169;p24"/>
          <p:cNvPicPr preferRelativeResize="0"/>
          <p:nvPr/>
        </p:nvPicPr>
        <p:blipFill>
          <a:blip r:embed="rId4">
            <a:alphaModFix/>
          </a:blip>
          <a:stretch>
            <a:fillRect/>
          </a:stretch>
        </p:blipFill>
        <p:spPr>
          <a:xfrm>
            <a:off x="636750" y="2268300"/>
            <a:ext cx="3987212" cy="2875200"/>
          </a:xfrm>
          <a:prstGeom prst="rect">
            <a:avLst/>
          </a:prstGeom>
          <a:noFill/>
          <a:ln>
            <a:noFill/>
          </a:ln>
        </p:spPr>
      </p:pic>
      <p:pic>
        <p:nvPicPr>
          <p:cNvPr id="170" name="Google Shape;170;p24"/>
          <p:cNvPicPr preferRelativeResize="0"/>
          <p:nvPr/>
        </p:nvPicPr>
        <p:blipFill>
          <a:blip r:embed="rId5">
            <a:alphaModFix/>
          </a:blip>
          <a:stretch>
            <a:fillRect/>
          </a:stretch>
        </p:blipFill>
        <p:spPr>
          <a:xfrm>
            <a:off x="4520037" y="2268300"/>
            <a:ext cx="3987214" cy="2875200"/>
          </a:xfrm>
          <a:prstGeom prst="rect">
            <a:avLst/>
          </a:prstGeom>
          <a:noFill/>
          <a:ln>
            <a:noFill/>
          </a:ln>
        </p:spPr>
      </p:pic>
      <p:sp>
        <p:nvSpPr>
          <p:cNvPr id="171" name="Google Shape;171;p24"/>
          <p:cNvSpPr/>
          <p:nvPr/>
        </p:nvSpPr>
        <p:spPr>
          <a:xfrm>
            <a:off x="1975550" y="3217325"/>
            <a:ext cx="2257800" cy="1100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6350000" y="3132675"/>
            <a:ext cx="1761000" cy="1232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79" name="Google Shape;179;p25"/>
          <p:cNvSpPr txBox="1"/>
          <p:nvPr/>
        </p:nvSpPr>
        <p:spPr>
          <a:xfrm>
            <a:off x="0" y="971275"/>
            <a:ext cx="9144000" cy="369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Sometimes channels are incorrectly flagged as BadCIS when they should not be, or vice versa</a:t>
            </a:r>
            <a:endParaRPr sz="1800">
              <a:latin typeface="Roboto"/>
              <a:ea typeface="Roboto"/>
              <a:cs typeface="Roboto"/>
              <a:sym typeface="Roboto"/>
            </a:endParaRPr>
          </a:p>
        </p:txBody>
      </p:sp>
      <p:pic>
        <p:nvPicPr>
          <p:cNvPr id="180" name="Google Shape;180;p25"/>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81" name="Google Shape;181;p25"/>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82" name="Google Shape;182;p25"/>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Flag Update</a:t>
            </a:r>
            <a:endParaRPr b="1" sz="2720">
              <a:solidFill>
                <a:srgbClr val="FFFFFF"/>
              </a:solidFill>
              <a:latin typeface="Roboto"/>
              <a:ea typeface="Roboto"/>
              <a:cs typeface="Roboto"/>
              <a:sym typeface="Roboto"/>
            </a:endParaRPr>
          </a:p>
        </p:txBody>
      </p:sp>
      <p:pic>
        <p:nvPicPr>
          <p:cNvPr id="183" name="Google Shape;183;p25"/>
          <p:cNvPicPr preferRelativeResize="0"/>
          <p:nvPr/>
        </p:nvPicPr>
        <p:blipFill>
          <a:blip r:embed="rId4">
            <a:alphaModFix/>
          </a:blip>
          <a:stretch>
            <a:fillRect/>
          </a:stretch>
        </p:blipFill>
        <p:spPr>
          <a:xfrm>
            <a:off x="4590300" y="1776225"/>
            <a:ext cx="4114801" cy="2962657"/>
          </a:xfrm>
          <a:prstGeom prst="rect">
            <a:avLst/>
          </a:prstGeom>
          <a:noFill/>
          <a:ln>
            <a:noFill/>
          </a:ln>
        </p:spPr>
      </p:pic>
      <p:pic>
        <p:nvPicPr>
          <p:cNvPr id="184" name="Google Shape;184;p25"/>
          <p:cNvPicPr preferRelativeResize="0"/>
          <p:nvPr/>
        </p:nvPicPr>
        <p:blipFill>
          <a:blip r:embed="rId5">
            <a:alphaModFix/>
          </a:blip>
          <a:stretch>
            <a:fillRect/>
          </a:stretch>
        </p:blipFill>
        <p:spPr>
          <a:xfrm>
            <a:off x="391350" y="1771075"/>
            <a:ext cx="4114801" cy="29729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nvSpPr>
        <p:spPr>
          <a:xfrm>
            <a:off x="4572000" y="896550"/>
            <a:ext cx="4418400" cy="369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Amplitude/charge ratio for this CIS run in LBC highgain is unstable, so we should not use it.</a:t>
            </a:r>
            <a:endParaRPr sz="1800">
              <a:latin typeface="Roboto"/>
              <a:ea typeface="Roboto"/>
              <a:cs typeface="Roboto"/>
              <a:sym typeface="Roboto"/>
            </a:endParaRPr>
          </a:p>
        </p:txBody>
      </p:sp>
      <p:sp>
        <p:nvSpPr>
          <p:cNvPr id="190" name="Google Shape;190;p26"/>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92" name="Google Shape;192;p26"/>
          <p:cNvSpPr txBox="1"/>
          <p:nvPr/>
        </p:nvSpPr>
        <p:spPr>
          <a:xfrm>
            <a:off x="0" y="896575"/>
            <a:ext cx="4628400" cy="369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Timing should be consistent across all valid runs, typically in the range of (-15, 10) ns. Here, it’s shifted by +25 ns. </a:t>
            </a:r>
            <a:endParaRPr sz="1800">
              <a:latin typeface="Roboto"/>
              <a:ea typeface="Roboto"/>
              <a:cs typeface="Roboto"/>
              <a:sym typeface="Roboto"/>
            </a:endParaRPr>
          </a:p>
        </p:txBody>
      </p:sp>
      <p:pic>
        <p:nvPicPr>
          <p:cNvPr id="193" name="Google Shape;193;p26"/>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94" name="Google Shape;194;p26"/>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95" name="Google Shape;195;p26"/>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Timing and Amplitude/Charge Ratio</a:t>
            </a:r>
            <a:endParaRPr b="1" sz="2720">
              <a:solidFill>
                <a:srgbClr val="FFFFFF"/>
              </a:solidFill>
              <a:latin typeface="Roboto"/>
              <a:ea typeface="Roboto"/>
              <a:cs typeface="Roboto"/>
              <a:sym typeface="Roboto"/>
            </a:endParaRPr>
          </a:p>
        </p:txBody>
      </p:sp>
      <p:pic>
        <p:nvPicPr>
          <p:cNvPr id="196" name="Google Shape;196;p26"/>
          <p:cNvPicPr preferRelativeResize="0"/>
          <p:nvPr/>
        </p:nvPicPr>
        <p:blipFill>
          <a:blip r:embed="rId4">
            <a:alphaModFix/>
          </a:blip>
          <a:stretch>
            <a:fillRect/>
          </a:stretch>
        </p:blipFill>
        <p:spPr>
          <a:xfrm>
            <a:off x="0" y="2130396"/>
            <a:ext cx="4418350" cy="3013105"/>
          </a:xfrm>
          <a:prstGeom prst="rect">
            <a:avLst/>
          </a:prstGeom>
          <a:noFill/>
          <a:ln>
            <a:noFill/>
          </a:ln>
        </p:spPr>
      </p:pic>
      <p:pic>
        <p:nvPicPr>
          <p:cNvPr id="197" name="Google Shape;197;p26"/>
          <p:cNvPicPr preferRelativeResize="0"/>
          <p:nvPr/>
        </p:nvPicPr>
        <p:blipFill>
          <a:blip r:embed="rId5">
            <a:alphaModFix/>
          </a:blip>
          <a:stretch>
            <a:fillRect/>
          </a:stretch>
        </p:blipFill>
        <p:spPr>
          <a:xfrm>
            <a:off x="4572027" y="2130403"/>
            <a:ext cx="4418350" cy="30130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204" name="Google Shape;204;p27"/>
          <p:cNvSpPr txBox="1"/>
          <p:nvPr/>
        </p:nvSpPr>
        <p:spPr>
          <a:xfrm>
            <a:off x="111225" y="971275"/>
            <a:ext cx="4144800" cy="272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July 5</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CIS runs from June 1 - July 2</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214 channels in the update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12 channels with &gt;5% change</a:t>
            </a:r>
            <a:endParaRPr sz="1800">
              <a:latin typeface="Roboto"/>
              <a:ea typeface="Roboto"/>
              <a:cs typeface="Roboto"/>
              <a:sym typeface="Roboto"/>
            </a:endParaRPr>
          </a:p>
        </p:txBody>
      </p:sp>
      <p:pic>
        <p:nvPicPr>
          <p:cNvPr id="205" name="Google Shape;205;p27"/>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06" name="Google Shape;206;p27"/>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07" name="Google Shape;207;p27"/>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Update Summaries</a:t>
            </a:r>
            <a:endParaRPr b="1" sz="2720">
              <a:solidFill>
                <a:srgbClr val="FFFFFF"/>
              </a:solidFill>
              <a:latin typeface="Roboto"/>
              <a:ea typeface="Roboto"/>
              <a:cs typeface="Roboto"/>
              <a:sym typeface="Roboto"/>
            </a:endParaRPr>
          </a:p>
        </p:txBody>
      </p:sp>
      <p:sp>
        <p:nvSpPr>
          <p:cNvPr id="208" name="Google Shape;208;p27"/>
          <p:cNvSpPr txBox="1"/>
          <p:nvPr/>
        </p:nvSpPr>
        <p:spPr>
          <a:xfrm>
            <a:off x="4839900" y="971275"/>
            <a:ext cx="4144800" cy="272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Aug. 23</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CIS runs from July 2 - Aug. 20</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178 channels in the update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11 channels with &gt;5% change</a:t>
            </a:r>
            <a:endParaRPr sz="1800">
              <a:latin typeface="Roboto"/>
              <a:ea typeface="Roboto"/>
              <a:cs typeface="Roboto"/>
              <a:sym typeface="Roboto"/>
            </a:endParaRPr>
          </a:p>
        </p:txBody>
      </p:sp>
      <p:pic>
        <p:nvPicPr>
          <p:cNvPr id="209" name="Google Shape;209;p27"/>
          <p:cNvPicPr preferRelativeResize="0"/>
          <p:nvPr/>
        </p:nvPicPr>
        <p:blipFill>
          <a:blip r:embed="rId4">
            <a:alphaModFix/>
          </a:blip>
          <a:stretch>
            <a:fillRect/>
          </a:stretch>
        </p:blipFill>
        <p:spPr>
          <a:xfrm>
            <a:off x="5074048" y="2405674"/>
            <a:ext cx="3676499" cy="2651150"/>
          </a:xfrm>
          <a:prstGeom prst="rect">
            <a:avLst/>
          </a:prstGeom>
          <a:noFill/>
          <a:ln>
            <a:noFill/>
          </a:ln>
        </p:spPr>
      </p:pic>
      <p:pic>
        <p:nvPicPr>
          <p:cNvPr id="210" name="Google Shape;210;p27"/>
          <p:cNvPicPr preferRelativeResize="0"/>
          <p:nvPr/>
        </p:nvPicPr>
        <p:blipFill>
          <a:blip r:embed="rId5">
            <a:alphaModFix/>
          </a:blip>
          <a:stretch>
            <a:fillRect/>
          </a:stretch>
        </p:blipFill>
        <p:spPr>
          <a:xfrm>
            <a:off x="732850" y="2405675"/>
            <a:ext cx="3523176" cy="2540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17" name="Google Shape;217;p28"/>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18" name="Google Shape;218;p28"/>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19" name="Google Shape;219;p28"/>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Constant Distributions (High Gain)</a:t>
            </a:r>
            <a:endParaRPr b="1" sz="2720">
              <a:solidFill>
                <a:srgbClr val="FFFFFF"/>
              </a:solidFill>
              <a:latin typeface="Roboto"/>
              <a:ea typeface="Roboto"/>
              <a:cs typeface="Roboto"/>
              <a:sym typeface="Roboto"/>
            </a:endParaRPr>
          </a:p>
        </p:txBody>
      </p:sp>
      <p:pic>
        <p:nvPicPr>
          <p:cNvPr id="220" name="Google Shape;220;p28"/>
          <p:cNvPicPr preferRelativeResize="0"/>
          <p:nvPr/>
        </p:nvPicPr>
        <p:blipFill>
          <a:blip r:embed="rId4">
            <a:alphaModFix/>
          </a:blip>
          <a:stretch>
            <a:fillRect/>
          </a:stretch>
        </p:blipFill>
        <p:spPr>
          <a:xfrm>
            <a:off x="4555674" y="1308700"/>
            <a:ext cx="4250927" cy="3065349"/>
          </a:xfrm>
          <a:prstGeom prst="rect">
            <a:avLst/>
          </a:prstGeom>
          <a:noFill/>
          <a:ln>
            <a:noFill/>
          </a:ln>
        </p:spPr>
      </p:pic>
      <p:pic>
        <p:nvPicPr>
          <p:cNvPr id="221" name="Google Shape;221;p28"/>
          <p:cNvPicPr preferRelativeResize="0"/>
          <p:nvPr/>
        </p:nvPicPr>
        <p:blipFill>
          <a:blip r:embed="rId5">
            <a:alphaModFix/>
          </a:blip>
          <a:stretch>
            <a:fillRect/>
          </a:stretch>
        </p:blipFill>
        <p:spPr>
          <a:xfrm>
            <a:off x="237050" y="1366000"/>
            <a:ext cx="4091947" cy="2950726"/>
          </a:xfrm>
          <a:prstGeom prst="rect">
            <a:avLst/>
          </a:prstGeom>
          <a:noFill/>
          <a:ln>
            <a:noFill/>
          </a:ln>
        </p:spPr>
      </p:pic>
      <p:sp>
        <p:nvSpPr>
          <p:cNvPr id="222" name="Google Shape;222;p28"/>
          <p:cNvSpPr txBox="1"/>
          <p:nvPr/>
        </p:nvSpPr>
        <p:spPr>
          <a:xfrm>
            <a:off x="225775" y="4327400"/>
            <a:ext cx="818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Should be Gaussian and centered around 81 ADC counts/pC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29" name="Google Shape;229;p29"/>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30" name="Google Shape;230;p29"/>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31" name="Google Shape;231;p29"/>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Constant Distributions (Low Gain)</a:t>
            </a:r>
            <a:endParaRPr b="1" sz="2720">
              <a:solidFill>
                <a:srgbClr val="FFFFFF"/>
              </a:solidFill>
              <a:latin typeface="Roboto"/>
              <a:ea typeface="Roboto"/>
              <a:cs typeface="Roboto"/>
              <a:sym typeface="Roboto"/>
            </a:endParaRPr>
          </a:p>
        </p:txBody>
      </p:sp>
      <p:pic>
        <p:nvPicPr>
          <p:cNvPr id="232" name="Google Shape;232;p29"/>
          <p:cNvPicPr preferRelativeResize="0"/>
          <p:nvPr/>
        </p:nvPicPr>
        <p:blipFill>
          <a:blip r:embed="rId4">
            <a:alphaModFix/>
          </a:blip>
          <a:stretch>
            <a:fillRect/>
          </a:stretch>
        </p:blipFill>
        <p:spPr>
          <a:xfrm>
            <a:off x="4561766" y="1243962"/>
            <a:ext cx="4409860" cy="3179987"/>
          </a:xfrm>
          <a:prstGeom prst="rect">
            <a:avLst/>
          </a:prstGeom>
          <a:noFill/>
          <a:ln>
            <a:noFill/>
          </a:ln>
        </p:spPr>
      </p:pic>
      <p:pic>
        <p:nvPicPr>
          <p:cNvPr id="233" name="Google Shape;233;p29"/>
          <p:cNvPicPr preferRelativeResize="0"/>
          <p:nvPr/>
        </p:nvPicPr>
        <p:blipFill>
          <a:blip r:embed="rId5">
            <a:alphaModFix/>
          </a:blip>
          <a:stretch>
            <a:fillRect/>
          </a:stretch>
        </p:blipFill>
        <p:spPr>
          <a:xfrm>
            <a:off x="190025" y="1243938"/>
            <a:ext cx="4256966" cy="3069722"/>
          </a:xfrm>
          <a:prstGeom prst="rect">
            <a:avLst/>
          </a:prstGeom>
          <a:noFill/>
          <a:ln>
            <a:noFill/>
          </a:ln>
        </p:spPr>
      </p:pic>
      <p:sp>
        <p:nvSpPr>
          <p:cNvPr id="234" name="Google Shape;234;p29"/>
          <p:cNvSpPr txBox="1"/>
          <p:nvPr/>
        </p:nvSpPr>
        <p:spPr>
          <a:xfrm>
            <a:off x="225775" y="4327400"/>
            <a:ext cx="818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Should be Gaussian and centered around 1.29 ADC counts/pC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41" name="Google Shape;241;p30"/>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42" name="Google Shape;242;p30"/>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43" name="Google Shape;243;p30"/>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Constant Stability</a:t>
            </a:r>
            <a:endParaRPr b="1" sz="2720">
              <a:solidFill>
                <a:srgbClr val="FFFFFF"/>
              </a:solidFill>
              <a:latin typeface="Roboto"/>
              <a:ea typeface="Roboto"/>
              <a:cs typeface="Roboto"/>
              <a:sym typeface="Roboto"/>
            </a:endParaRPr>
          </a:p>
        </p:txBody>
      </p:sp>
      <p:pic>
        <p:nvPicPr>
          <p:cNvPr id="244" name="Google Shape;244;p30"/>
          <p:cNvPicPr preferRelativeResize="0"/>
          <p:nvPr/>
        </p:nvPicPr>
        <p:blipFill>
          <a:blip r:embed="rId4">
            <a:alphaModFix/>
          </a:blip>
          <a:stretch>
            <a:fillRect/>
          </a:stretch>
        </p:blipFill>
        <p:spPr>
          <a:xfrm>
            <a:off x="4737450" y="1229350"/>
            <a:ext cx="4400776" cy="3173442"/>
          </a:xfrm>
          <a:prstGeom prst="rect">
            <a:avLst/>
          </a:prstGeom>
          <a:noFill/>
          <a:ln>
            <a:noFill/>
          </a:ln>
        </p:spPr>
      </p:pic>
      <p:pic>
        <p:nvPicPr>
          <p:cNvPr id="245" name="Google Shape;245;p30"/>
          <p:cNvPicPr preferRelativeResize="0"/>
          <p:nvPr/>
        </p:nvPicPr>
        <p:blipFill>
          <a:blip r:embed="rId5">
            <a:alphaModFix/>
          </a:blip>
          <a:stretch>
            <a:fillRect/>
          </a:stretch>
        </p:blipFill>
        <p:spPr>
          <a:xfrm>
            <a:off x="114775" y="1229350"/>
            <a:ext cx="4400776" cy="3173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52" name="Google Shape;252;p31"/>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53" name="Google Shape;253;p31"/>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54" name="Google Shape;254;p31"/>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TUCS Quality Flags</a:t>
            </a:r>
            <a:endParaRPr b="1" sz="2720">
              <a:solidFill>
                <a:srgbClr val="FFFFFF"/>
              </a:solidFill>
              <a:latin typeface="Roboto"/>
              <a:ea typeface="Roboto"/>
              <a:cs typeface="Roboto"/>
              <a:sym typeface="Roboto"/>
            </a:endParaRPr>
          </a:p>
        </p:txBody>
      </p:sp>
      <p:pic>
        <p:nvPicPr>
          <p:cNvPr id="255" name="Google Shape;255;p31"/>
          <p:cNvPicPr preferRelativeResize="0"/>
          <p:nvPr/>
        </p:nvPicPr>
        <p:blipFill>
          <a:blip r:embed="rId4">
            <a:alphaModFix/>
          </a:blip>
          <a:stretch>
            <a:fillRect/>
          </a:stretch>
        </p:blipFill>
        <p:spPr>
          <a:xfrm>
            <a:off x="4654521" y="912188"/>
            <a:ext cx="4628225" cy="2776926"/>
          </a:xfrm>
          <a:prstGeom prst="rect">
            <a:avLst/>
          </a:prstGeom>
          <a:noFill/>
          <a:ln>
            <a:noFill/>
          </a:ln>
        </p:spPr>
      </p:pic>
      <p:pic>
        <p:nvPicPr>
          <p:cNvPr id="256" name="Google Shape;256;p31"/>
          <p:cNvPicPr preferRelativeResize="0"/>
          <p:nvPr/>
        </p:nvPicPr>
        <p:blipFill>
          <a:blip r:embed="rId5">
            <a:alphaModFix/>
          </a:blip>
          <a:stretch>
            <a:fillRect/>
          </a:stretch>
        </p:blipFill>
        <p:spPr>
          <a:xfrm>
            <a:off x="0" y="867100"/>
            <a:ext cx="4628226" cy="2867137"/>
          </a:xfrm>
          <a:prstGeom prst="rect">
            <a:avLst/>
          </a:prstGeom>
          <a:noFill/>
          <a:ln>
            <a:noFill/>
          </a:ln>
        </p:spPr>
      </p:pic>
      <p:sp>
        <p:nvSpPr>
          <p:cNvPr id="257" name="Google Shape;257;p31"/>
          <p:cNvSpPr txBox="1"/>
          <p:nvPr/>
        </p:nvSpPr>
        <p:spPr>
          <a:xfrm>
            <a:off x="3490125" y="4263025"/>
            <a:ext cx="407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ALTI upgrade work happened around this time, many settings were still being fine-tuned</a:t>
            </a:r>
            <a:endParaRPr/>
          </a:p>
        </p:txBody>
      </p:sp>
      <p:cxnSp>
        <p:nvCxnSpPr>
          <p:cNvPr id="258" name="Google Shape;258;p31"/>
          <p:cNvCxnSpPr/>
          <p:nvPr/>
        </p:nvCxnSpPr>
        <p:spPr>
          <a:xfrm flipH="1">
            <a:off x="6599475" y="3480750"/>
            <a:ext cx="738300" cy="782400"/>
          </a:xfrm>
          <a:prstGeom prst="straightConnector1">
            <a:avLst/>
          </a:prstGeom>
          <a:noFill/>
          <a:ln cap="flat" cmpd="sng" w="19050">
            <a:solidFill>
              <a:schemeClr val="dk1"/>
            </a:solidFill>
            <a:prstDash val="solid"/>
            <a:round/>
            <a:headEnd len="med" w="med" type="stealth"/>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68" name="Google Shape;68;p14"/>
          <p:cNvSpPr txBox="1"/>
          <p:nvPr/>
        </p:nvSpPr>
        <p:spPr>
          <a:xfrm>
            <a:off x="111225" y="971275"/>
            <a:ext cx="46689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TileCal Electronics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solidFill>
                  <a:schemeClr val="dk1"/>
                </a:solidFill>
                <a:latin typeface="Roboto"/>
                <a:ea typeface="Roboto"/>
                <a:cs typeface="Roboto"/>
                <a:sym typeface="Roboto"/>
              </a:rPr>
              <a:t>Charge Injection System (CIS)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CIS and recalibration overview</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Summary of July and August CIS updates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Cooling Valve Installations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Motivation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Installation Procedure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Current progress</a:t>
            </a:r>
            <a:endParaRPr sz="1800">
              <a:latin typeface="Roboto"/>
              <a:ea typeface="Roboto"/>
              <a:cs typeface="Roboto"/>
              <a:sym typeface="Roboto"/>
            </a:endParaRPr>
          </a:p>
          <a:p>
            <a:pPr indent="0" lvl="0" marL="0" rtl="0" algn="l">
              <a:lnSpc>
                <a:spcPct val="115000"/>
              </a:lnSpc>
              <a:spcBef>
                <a:spcPts val="1000"/>
              </a:spcBef>
              <a:spcAft>
                <a:spcPts val="1000"/>
              </a:spcAft>
              <a:buNone/>
            </a:pPr>
            <a:r>
              <a:t/>
            </a:r>
            <a:endParaRPr sz="1800">
              <a:latin typeface="Roboto"/>
              <a:ea typeface="Roboto"/>
              <a:cs typeface="Roboto"/>
              <a:sym typeface="Roboto"/>
            </a:endParaRPr>
          </a:p>
        </p:txBody>
      </p:sp>
      <p:pic>
        <p:nvPicPr>
          <p:cNvPr id="69" name="Google Shape;69;p14"/>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70" name="Google Shape;70;p14"/>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71" name="Google Shape;71;p14"/>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Outline</a:t>
            </a:r>
            <a:endParaRPr b="1" sz="2720">
              <a:solidFill>
                <a:srgbClr val="FFFFFF"/>
              </a:solidFill>
              <a:latin typeface="Roboto"/>
              <a:ea typeface="Roboto"/>
              <a:cs typeface="Roboto"/>
              <a:sym typeface="Roboto"/>
            </a:endParaRPr>
          </a:p>
        </p:txBody>
      </p:sp>
      <p:pic>
        <p:nvPicPr>
          <p:cNvPr id="72" name="Google Shape;72;p14"/>
          <p:cNvPicPr preferRelativeResize="0"/>
          <p:nvPr/>
        </p:nvPicPr>
        <p:blipFill rotWithShape="1">
          <a:blip r:embed="rId4">
            <a:alphaModFix/>
          </a:blip>
          <a:srcRect b="11111" l="0" r="0" t="0"/>
          <a:stretch/>
        </p:blipFill>
        <p:spPr>
          <a:xfrm>
            <a:off x="4922582" y="822000"/>
            <a:ext cx="3646369" cy="432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65" name="Google Shape;265;p32"/>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66" name="Google Shape;266;p32"/>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67" name="Google Shape;267;p32"/>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CIS Constant RMS/Mean</a:t>
            </a:r>
            <a:endParaRPr b="1" sz="2720">
              <a:solidFill>
                <a:srgbClr val="FFFFFF"/>
              </a:solidFill>
              <a:latin typeface="Roboto"/>
              <a:ea typeface="Roboto"/>
              <a:cs typeface="Roboto"/>
              <a:sym typeface="Roboto"/>
            </a:endParaRPr>
          </a:p>
        </p:txBody>
      </p:sp>
      <p:pic>
        <p:nvPicPr>
          <p:cNvPr id="268" name="Google Shape;268;p32"/>
          <p:cNvPicPr preferRelativeResize="0"/>
          <p:nvPr/>
        </p:nvPicPr>
        <p:blipFill>
          <a:blip r:embed="rId4">
            <a:alphaModFix/>
          </a:blip>
          <a:stretch>
            <a:fillRect/>
          </a:stretch>
        </p:blipFill>
        <p:spPr>
          <a:xfrm>
            <a:off x="4572000" y="1199500"/>
            <a:ext cx="4429026" cy="3193801"/>
          </a:xfrm>
          <a:prstGeom prst="rect">
            <a:avLst/>
          </a:prstGeom>
          <a:noFill/>
          <a:ln>
            <a:noFill/>
          </a:ln>
        </p:spPr>
      </p:pic>
      <p:pic>
        <p:nvPicPr>
          <p:cNvPr id="269" name="Google Shape;269;p32"/>
          <p:cNvPicPr preferRelativeResize="0"/>
          <p:nvPr/>
        </p:nvPicPr>
        <p:blipFill>
          <a:blip r:embed="rId5">
            <a:alphaModFix/>
          </a:blip>
          <a:stretch>
            <a:fillRect/>
          </a:stretch>
        </p:blipFill>
        <p:spPr>
          <a:xfrm>
            <a:off x="142975" y="1199500"/>
            <a:ext cx="4429026" cy="3193789"/>
          </a:xfrm>
          <a:prstGeom prst="rect">
            <a:avLst/>
          </a:prstGeom>
          <a:noFill/>
          <a:ln>
            <a:noFill/>
          </a:ln>
        </p:spPr>
      </p:pic>
      <p:sp>
        <p:nvSpPr>
          <p:cNvPr id="270" name="Google Shape;270;p32"/>
          <p:cNvSpPr txBox="1"/>
          <p:nvPr/>
        </p:nvSpPr>
        <p:spPr>
          <a:xfrm>
            <a:off x="225775" y="4327400"/>
            <a:ext cx="818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plot is bad, but expected, as there is a different set of valid runs for each partition and gain combination. Currently these plots can only be made using all runs (something that we would like to change for future CIS updates).</a:t>
            </a:r>
            <a:endParaRPr/>
          </a:p>
        </p:txBody>
      </p:sp>
      <p:cxnSp>
        <p:nvCxnSpPr>
          <p:cNvPr id="271" name="Google Shape;271;p32"/>
          <p:cNvCxnSpPr/>
          <p:nvPr/>
        </p:nvCxnSpPr>
        <p:spPr>
          <a:xfrm flipH="1">
            <a:off x="5117625" y="2859850"/>
            <a:ext cx="1260600" cy="151440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278" name="Google Shape;278;p33"/>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79" name="Google Shape;279;p33"/>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80" name="Google Shape;280;p33"/>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Detector Stability</a:t>
            </a:r>
            <a:endParaRPr b="1" sz="2720">
              <a:solidFill>
                <a:srgbClr val="FFFFFF"/>
              </a:solidFill>
              <a:latin typeface="Roboto"/>
              <a:ea typeface="Roboto"/>
              <a:cs typeface="Roboto"/>
              <a:sym typeface="Roboto"/>
            </a:endParaRPr>
          </a:p>
        </p:txBody>
      </p:sp>
      <p:sp>
        <p:nvSpPr>
          <p:cNvPr id="281" name="Google Shape;281;p33"/>
          <p:cNvSpPr txBox="1"/>
          <p:nvPr/>
        </p:nvSpPr>
        <p:spPr>
          <a:xfrm>
            <a:off x="225775" y="4327400"/>
            <a:ext cx="818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spike might also be attributed to the ALTI upgrade work that was happening around this time, or the fact we could not specify the different sets of valid runs. </a:t>
            </a:r>
            <a:endParaRPr/>
          </a:p>
        </p:txBody>
      </p:sp>
      <p:pic>
        <p:nvPicPr>
          <p:cNvPr id="282" name="Google Shape;282;p33"/>
          <p:cNvPicPr preferRelativeResize="0"/>
          <p:nvPr/>
        </p:nvPicPr>
        <p:blipFill>
          <a:blip r:embed="rId4">
            <a:alphaModFix/>
          </a:blip>
          <a:stretch>
            <a:fillRect/>
          </a:stretch>
        </p:blipFill>
        <p:spPr>
          <a:xfrm>
            <a:off x="0" y="822000"/>
            <a:ext cx="4438464" cy="3200601"/>
          </a:xfrm>
          <a:prstGeom prst="rect">
            <a:avLst/>
          </a:prstGeom>
          <a:noFill/>
          <a:ln>
            <a:noFill/>
          </a:ln>
        </p:spPr>
      </p:pic>
      <p:pic>
        <p:nvPicPr>
          <p:cNvPr id="283" name="Google Shape;283;p33"/>
          <p:cNvPicPr preferRelativeResize="0"/>
          <p:nvPr/>
        </p:nvPicPr>
        <p:blipFill>
          <a:blip r:embed="rId5">
            <a:alphaModFix/>
          </a:blip>
          <a:stretch>
            <a:fillRect/>
          </a:stretch>
        </p:blipFill>
        <p:spPr>
          <a:xfrm>
            <a:off x="4705525" y="822000"/>
            <a:ext cx="4438474" cy="3200620"/>
          </a:xfrm>
          <a:prstGeom prst="rect">
            <a:avLst/>
          </a:prstGeom>
          <a:noFill/>
          <a:ln>
            <a:noFill/>
          </a:ln>
        </p:spPr>
      </p:pic>
      <p:cxnSp>
        <p:nvCxnSpPr>
          <p:cNvPr id="284" name="Google Shape;284;p33"/>
          <p:cNvCxnSpPr/>
          <p:nvPr/>
        </p:nvCxnSpPr>
        <p:spPr>
          <a:xfrm flipH="1">
            <a:off x="5117475" y="2719850"/>
            <a:ext cx="3062400" cy="165450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291" name="Google Shape;291;p34"/>
          <p:cNvSpPr txBox="1"/>
          <p:nvPr/>
        </p:nvSpPr>
        <p:spPr>
          <a:xfrm>
            <a:off x="111225" y="971275"/>
            <a:ext cx="84948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Starting CIS update for September this week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Continue figuring out ways to streamline the update process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Create a new TUCS script / wrapper that allows us to specify different valid runs for different modules in one command</a:t>
            </a:r>
            <a:endParaRPr sz="1800">
              <a:latin typeface="Roboto"/>
              <a:ea typeface="Roboto"/>
              <a:cs typeface="Roboto"/>
              <a:sym typeface="Roboto"/>
            </a:endParaRPr>
          </a:p>
          <a:p>
            <a:pPr indent="-342900" lvl="2" marL="1371600" rtl="0" algn="l">
              <a:lnSpc>
                <a:spcPct val="115000"/>
              </a:lnSpc>
              <a:spcBef>
                <a:spcPts val="0"/>
              </a:spcBef>
              <a:spcAft>
                <a:spcPts val="0"/>
              </a:spcAft>
              <a:buSzPts val="1800"/>
              <a:buFont typeface="Roboto"/>
              <a:buChar char="■"/>
            </a:pPr>
            <a:r>
              <a:rPr lang="en" sz="1800">
                <a:latin typeface="Roboto"/>
                <a:ea typeface="Roboto"/>
                <a:cs typeface="Roboto"/>
                <a:sym typeface="Roboto"/>
              </a:rPr>
              <a:t>Can sort of accomplish this with a bash script, but we think there is a more concise way to do it</a:t>
            </a:r>
            <a:endParaRPr sz="1800">
              <a:latin typeface="Roboto"/>
              <a:ea typeface="Roboto"/>
              <a:cs typeface="Roboto"/>
              <a:sym typeface="Roboto"/>
            </a:endParaRPr>
          </a:p>
          <a:p>
            <a:pPr indent="-342900" lvl="2" marL="1371600" rtl="0" algn="l">
              <a:lnSpc>
                <a:spcPct val="115000"/>
              </a:lnSpc>
              <a:spcBef>
                <a:spcPts val="0"/>
              </a:spcBef>
              <a:spcAft>
                <a:spcPts val="0"/>
              </a:spcAft>
              <a:buSzPts val="1800"/>
              <a:buFont typeface="Roboto"/>
              <a:buChar char="■"/>
            </a:pPr>
            <a:r>
              <a:rPr lang="en" sz="1800">
                <a:latin typeface="Roboto"/>
                <a:ea typeface="Roboto"/>
                <a:cs typeface="Roboto"/>
                <a:sym typeface="Roboto"/>
              </a:rPr>
              <a:t>Would allow us to produce accurate cumulative plots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Mass produce timing and amplitude/charge plots so we can quickly verify if a run is good</a:t>
            </a:r>
            <a:endParaRPr sz="1800">
              <a:latin typeface="Roboto"/>
              <a:ea typeface="Roboto"/>
              <a:cs typeface="Roboto"/>
              <a:sym typeface="Roboto"/>
            </a:endParaRPr>
          </a:p>
        </p:txBody>
      </p:sp>
      <p:pic>
        <p:nvPicPr>
          <p:cNvPr id="292" name="Google Shape;292;p34"/>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293" name="Google Shape;293;p34"/>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294" name="Google Shape;294;p34"/>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Next Steps</a:t>
            </a:r>
            <a:endParaRPr b="1" sz="272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539F"/>
        </a:solidFill>
      </p:bgPr>
    </p:bg>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2150850"/>
            <a:ext cx="8520600" cy="8418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Cooling Valve Installations</a:t>
            </a:r>
            <a:endParaRPr b="1">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306" name="Google Shape;306;p36"/>
          <p:cNvSpPr txBox="1"/>
          <p:nvPr/>
        </p:nvSpPr>
        <p:spPr>
          <a:xfrm>
            <a:off x="111225" y="971275"/>
            <a:ext cx="40902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Currently, a single cooling loop passes through 8-12 drawers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6 loops per partition</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 leak in one drawer means all other drawers in the loop must be shut down to fix it</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Valves will now isolate leaks to a single drawer</a:t>
            </a:r>
            <a:endParaRPr sz="1800">
              <a:latin typeface="Roboto"/>
              <a:ea typeface="Roboto"/>
              <a:cs typeface="Roboto"/>
              <a:sym typeface="Roboto"/>
            </a:endParaRPr>
          </a:p>
        </p:txBody>
      </p:sp>
      <p:pic>
        <p:nvPicPr>
          <p:cNvPr id="307" name="Google Shape;307;p36"/>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08" name="Google Shape;308;p36"/>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09" name="Google Shape;309;p36"/>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Motivation</a:t>
            </a:r>
            <a:endParaRPr b="1" sz="2720">
              <a:solidFill>
                <a:srgbClr val="FFFFFF"/>
              </a:solidFill>
              <a:latin typeface="Roboto"/>
              <a:ea typeface="Roboto"/>
              <a:cs typeface="Roboto"/>
              <a:sym typeface="Roboto"/>
            </a:endParaRPr>
          </a:p>
        </p:txBody>
      </p:sp>
      <p:pic>
        <p:nvPicPr>
          <p:cNvPr id="310" name="Google Shape;310;p36"/>
          <p:cNvPicPr preferRelativeResize="0"/>
          <p:nvPr/>
        </p:nvPicPr>
        <p:blipFill>
          <a:blip r:embed="rId4">
            <a:alphaModFix/>
          </a:blip>
          <a:stretch>
            <a:fillRect/>
          </a:stretch>
        </p:blipFill>
        <p:spPr>
          <a:xfrm>
            <a:off x="4793875" y="1118463"/>
            <a:ext cx="3809834" cy="3820974"/>
          </a:xfrm>
          <a:prstGeom prst="rect">
            <a:avLst/>
          </a:prstGeom>
          <a:noFill/>
          <a:ln>
            <a:noFill/>
          </a:ln>
        </p:spPr>
      </p:pic>
      <p:sp>
        <p:nvSpPr>
          <p:cNvPr id="311" name="Google Shape;311;p36"/>
          <p:cNvSpPr/>
          <p:nvPr/>
        </p:nvSpPr>
        <p:spPr>
          <a:xfrm>
            <a:off x="4668375" y="1925175"/>
            <a:ext cx="6837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8070475" y="1925175"/>
            <a:ext cx="683700" cy="26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txBox="1"/>
          <p:nvPr/>
        </p:nvSpPr>
        <p:spPr>
          <a:xfrm>
            <a:off x="5696875" y="988475"/>
            <a:ext cx="23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Cooling Loop Distribution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320" name="Google Shape;320;p37"/>
          <p:cNvSpPr txBox="1"/>
          <p:nvPr/>
        </p:nvSpPr>
        <p:spPr>
          <a:xfrm>
            <a:off x="111225" y="971275"/>
            <a:ext cx="44607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AutoNum type="arabicPeriod"/>
            </a:pPr>
            <a:r>
              <a:rPr lang="en" sz="1800">
                <a:latin typeface="Roboto"/>
                <a:ea typeface="Roboto"/>
                <a:cs typeface="Roboto"/>
                <a:sym typeface="Roboto"/>
              </a:rPr>
              <a:t>Build and test valves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lang="en" sz="1800">
                <a:latin typeface="Roboto"/>
                <a:ea typeface="Roboto"/>
                <a:cs typeface="Roboto"/>
                <a:sym typeface="Roboto"/>
              </a:rPr>
              <a:t>Identify drawers and appropriate cooling loop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lang="en" sz="1800">
                <a:latin typeface="Roboto"/>
                <a:ea typeface="Roboto"/>
                <a:cs typeface="Roboto"/>
                <a:sym typeface="Roboto"/>
              </a:rPr>
              <a:t>Mount brackets with valves on accessible drawers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AutoNum type="arabicPeriod"/>
            </a:pPr>
            <a:r>
              <a:rPr lang="en" sz="1800">
                <a:latin typeface="Roboto"/>
                <a:ea typeface="Roboto"/>
                <a:cs typeface="Roboto"/>
                <a:sym typeface="Roboto"/>
              </a:rPr>
              <a:t>Stop cooling loops, connect hoses to valves, restart loops and check for leaks</a:t>
            </a:r>
            <a:endParaRPr sz="1800">
              <a:latin typeface="Roboto"/>
              <a:ea typeface="Roboto"/>
              <a:cs typeface="Roboto"/>
              <a:sym typeface="Roboto"/>
            </a:endParaRPr>
          </a:p>
        </p:txBody>
      </p:sp>
      <p:pic>
        <p:nvPicPr>
          <p:cNvPr id="321" name="Google Shape;321;p37"/>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22" name="Google Shape;322;p37"/>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23" name="Google Shape;323;p37"/>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Installation Procedure</a:t>
            </a:r>
            <a:endParaRPr b="1" sz="2720">
              <a:solidFill>
                <a:srgbClr val="FFFFFF"/>
              </a:solidFill>
              <a:latin typeface="Roboto"/>
              <a:ea typeface="Roboto"/>
              <a:cs typeface="Roboto"/>
              <a:sym typeface="Roboto"/>
            </a:endParaRPr>
          </a:p>
        </p:txBody>
      </p:sp>
      <p:pic>
        <p:nvPicPr>
          <p:cNvPr id="324" name="Google Shape;324;p37"/>
          <p:cNvPicPr preferRelativeResize="0"/>
          <p:nvPr/>
        </p:nvPicPr>
        <p:blipFill>
          <a:blip r:embed="rId4">
            <a:alphaModFix/>
          </a:blip>
          <a:stretch>
            <a:fillRect/>
          </a:stretch>
        </p:blipFill>
        <p:spPr>
          <a:xfrm>
            <a:off x="4717425" y="1249113"/>
            <a:ext cx="4267275" cy="31919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331" name="Google Shape;331;p38"/>
          <p:cNvSpPr txBox="1"/>
          <p:nvPr/>
        </p:nvSpPr>
        <p:spPr>
          <a:xfrm>
            <a:off x="111225" y="971275"/>
            <a:ext cx="44607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Add non-magnetic and radiation-resistant parts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Let valves sit for &gt;24 hours so that seal adhesive has time to dry</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Test seal quality under pressure. If valves pass, they are ready to be installed</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We have made ~120 and 0 have failed!</a:t>
            </a:r>
            <a:endParaRPr sz="1800">
              <a:latin typeface="Roboto"/>
              <a:ea typeface="Roboto"/>
              <a:cs typeface="Roboto"/>
              <a:sym typeface="Roboto"/>
            </a:endParaRPr>
          </a:p>
        </p:txBody>
      </p:sp>
      <p:pic>
        <p:nvPicPr>
          <p:cNvPr id="332" name="Google Shape;332;p38"/>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33" name="Google Shape;333;p38"/>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34" name="Google Shape;334;p38"/>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Building and Testing Valves</a:t>
            </a:r>
            <a:endParaRPr b="1" sz="2720">
              <a:solidFill>
                <a:srgbClr val="FFFFFF"/>
              </a:solidFill>
              <a:latin typeface="Roboto"/>
              <a:ea typeface="Roboto"/>
              <a:cs typeface="Roboto"/>
              <a:sym typeface="Roboto"/>
            </a:endParaRPr>
          </a:p>
        </p:txBody>
      </p:sp>
      <p:pic>
        <p:nvPicPr>
          <p:cNvPr id="335" name="Google Shape;335;p38"/>
          <p:cNvPicPr preferRelativeResize="0"/>
          <p:nvPr/>
        </p:nvPicPr>
        <p:blipFill>
          <a:blip r:embed="rId4">
            <a:alphaModFix/>
          </a:blip>
          <a:stretch>
            <a:fillRect/>
          </a:stretch>
        </p:blipFill>
        <p:spPr>
          <a:xfrm>
            <a:off x="5459925" y="971275"/>
            <a:ext cx="3012524" cy="4016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342" name="Google Shape;342;p39"/>
          <p:cNvSpPr txBox="1"/>
          <p:nvPr/>
        </p:nvSpPr>
        <p:spPr>
          <a:xfrm>
            <a:off x="111225" y="971275"/>
            <a:ext cx="44607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Have a variety of different shapes of </a:t>
            </a:r>
            <a:r>
              <a:rPr lang="en" sz="1800">
                <a:latin typeface="Roboto"/>
                <a:ea typeface="Roboto"/>
                <a:cs typeface="Roboto"/>
                <a:sym typeface="Roboto"/>
              </a:rPr>
              <a:t>mounting plates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Orientation is critical!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Hoses must be able to reach valve nozzles without bending too much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Valve nozzles must not be too close to walls/other wires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Ideally plates should be secured with two bolts, but sometimes that is not possible</a:t>
            </a:r>
            <a:endParaRPr sz="1800">
              <a:latin typeface="Roboto"/>
              <a:ea typeface="Roboto"/>
              <a:cs typeface="Roboto"/>
              <a:sym typeface="Roboto"/>
            </a:endParaRPr>
          </a:p>
        </p:txBody>
      </p:sp>
      <p:pic>
        <p:nvPicPr>
          <p:cNvPr id="343" name="Google Shape;343;p39"/>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44" name="Google Shape;344;p39"/>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45" name="Google Shape;345;p39"/>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Mounting Valves</a:t>
            </a:r>
            <a:endParaRPr b="1" sz="2720">
              <a:solidFill>
                <a:srgbClr val="FFFFFF"/>
              </a:solidFill>
              <a:latin typeface="Roboto"/>
              <a:ea typeface="Roboto"/>
              <a:cs typeface="Roboto"/>
              <a:sym typeface="Roboto"/>
            </a:endParaRPr>
          </a:p>
        </p:txBody>
      </p:sp>
      <p:pic>
        <p:nvPicPr>
          <p:cNvPr id="346" name="Google Shape;346;p39"/>
          <p:cNvPicPr preferRelativeResize="0"/>
          <p:nvPr/>
        </p:nvPicPr>
        <p:blipFill>
          <a:blip r:embed="rId4">
            <a:alphaModFix/>
          </a:blip>
          <a:stretch>
            <a:fillRect/>
          </a:stretch>
        </p:blipFill>
        <p:spPr>
          <a:xfrm>
            <a:off x="5356450" y="971275"/>
            <a:ext cx="3012524" cy="4016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0"/>
          <p:cNvPicPr preferRelativeResize="0"/>
          <p:nvPr/>
        </p:nvPicPr>
        <p:blipFill>
          <a:blip r:embed="rId3">
            <a:alphaModFix/>
          </a:blip>
          <a:stretch>
            <a:fillRect/>
          </a:stretch>
        </p:blipFill>
        <p:spPr>
          <a:xfrm>
            <a:off x="0" y="822045"/>
            <a:ext cx="3241101" cy="4321417"/>
          </a:xfrm>
          <a:prstGeom prst="rect">
            <a:avLst/>
          </a:prstGeom>
          <a:noFill/>
          <a:ln>
            <a:noFill/>
          </a:ln>
        </p:spPr>
      </p:pic>
      <p:sp>
        <p:nvSpPr>
          <p:cNvPr id="352" name="Google Shape;352;p40"/>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354" name="Google Shape;354;p40"/>
          <p:cNvPicPr preferRelativeResize="0"/>
          <p:nvPr/>
        </p:nvPicPr>
        <p:blipFill>
          <a:blip r:embed="rId4">
            <a:alphaModFix/>
          </a:blip>
          <a:stretch>
            <a:fillRect/>
          </a:stretch>
        </p:blipFill>
        <p:spPr>
          <a:xfrm>
            <a:off x="8984700" y="152400"/>
            <a:ext cx="6900" cy="9200"/>
          </a:xfrm>
          <a:prstGeom prst="rect">
            <a:avLst/>
          </a:prstGeom>
          <a:noFill/>
          <a:ln>
            <a:noFill/>
          </a:ln>
        </p:spPr>
      </p:pic>
      <p:pic>
        <p:nvPicPr>
          <p:cNvPr id="355" name="Google Shape;355;p40"/>
          <p:cNvPicPr preferRelativeResize="0"/>
          <p:nvPr/>
        </p:nvPicPr>
        <p:blipFill>
          <a:blip r:embed="rId4">
            <a:alphaModFix/>
          </a:blip>
          <a:stretch>
            <a:fillRect/>
          </a:stretch>
        </p:blipFill>
        <p:spPr>
          <a:xfrm rot="10800000">
            <a:off x="487181" y="143575"/>
            <a:ext cx="6619" cy="8825"/>
          </a:xfrm>
          <a:prstGeom prst="rect">
            <a:avLst/>
          </a:prstGeom>
          <a:noFill/>
          <a:ln>
            <a:noFill/>
          </a:ln>
        </p:spPr>
      </p:pic>
      <p:sp>
        <p:nvSpPr>
          <p:cNvPr id="356" name="Google Shape;356;p40"/>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Difficulties with Mounting</a:t>
            </a:r>
            <a:endParaRPr b="1" sz="2720">
              <a:solidFill>
                <a:srgbClr val="FFFFFF"/>
              </a:solidFill>
              <a:latin typeface="Roboto"/>
              <a:ea typeface="Roboto"/>
              <a:cs typeface="Roboto"/>
              <a:sym typeface="Roboto"/>
            </a:endParaRPr>
          </a:p>
          <a:p>
            <a:pPr indent="0" lvl="0" marL="0" rtl="0" algn="ctr">
              <a:spcBef>
                <a:spcPts val="0"/>
              </a:spcBef>
              <a:spcAft>
                <a:spcPts val="0"/>
              </a:spcAft>
              <a:buSzPts val="990"/>
              <a:buNone/>
            </a:pPr>
            <a:r>
              <a:t/>
            </a:r>
            <a:endParaRPr b="1" sz="2720">
              <a:solidFill>
                <a:srgbClr val="FFFFFF"/>
              </a:solidFill>
              <a:latin typeface="Roboto"/>
              <a:ea typeface="Roboto"/>
              <a:cs typeface="Roboto"/>
              <a:sym typeface="Roboto"/>
            </a:endParaRPr>
          </a:p>
        </p:txBody>
      </p:sp>
      <p:pic>
        <p:nvPicPr>
          <p:cNvPr id="357" name="Google Shape;357;p40"/>
          <p:cNvPicPr preferRelativeResize="0"/>
          <p:nvPr/>
        </p:nvPicPr>
        <p:blipFill>
          <a:blip r:embed="rId5">
            <a:alphaModFix/>
          </a:blip>
          <a:stretch>
            <a:fillRect/>
          </a:stretch>
        </p:blipFill>
        <p:spPr>
          <a:xfrm>
            <a:off x="5902875" y="822000"/>
            <a:ext cx="3241123" cy="4321498"/>
          </a:xfrm>
          <a:prstGeom prst="rect">
            <a:avLst/>
          </a:prstGeom>
          <a:noFill/>
          <a:ln>
            <a:noFill/>
          </a:ln>
        </p:spPr>
      </p:pic>
      <p:pic>
        <p:nvPicPr>
          <p:cNvPr id="358" name="Google Shape;358;p40"/>
          <p:cNvPicPr preferRelativeResize="0"/>
          <p:nvPr/>
        </p:nvPicPr>
        <p:blipFill>
          <a:blip r:embed="rId6">
            <a:alphaModFix/>
          </a:blip>
          <a:stretch>
            <a:fillRect/>
          </a:stretch>
        </p:blipFill>
        <p:spPr>
          <a:xfrm>
            <a:off x="2947138" y="821979"/>
            <a:ext cx="3241123" cy="4321538"/>
          </a:xfrm>
          <a:prstGeom prst="rect">
            <a:avLst/>
          </a:prstGeom>
          <a:noFill/>
          <a:ln>
            <a:noFill/>
          </a:ln>
        </p:spPr>
      </p:pic>
      <p:sp>
        <p:nvSpPr>
          <p:cNvPr id="359" name="Google Shape;359;p40"/>
          <p:cNvSpPr/>
          <p:nvPr/>
        </p:nvSpPr>
        <p:spPr>
          <a:xfrm>
            <a:off x="451700" y="963050"/>
            <a:ext cx="1896900" cy="525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Cesium box blocks most of the space for mounting</a:t>
            </a:r>
            <a:endParaRPr sz="1100"/>
          </a:p>
        </p:txBody>
      </p:sp>
      <p:sp>
        <p:nvSpPr>
          <p:cNvPr id="360" name="Google Shape;360;p40"/>
          <p:cNvSpPr/>
          <p:nvPr/>
        </p:nvSpPr>
        <p:spPr>
          <a:xfrm>
            <a:off x="3241125" y="4371025"/>
            <a:ext cx="1446000" cy="48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Beam blocks valves from fitting underneath</a:t>
            </a:r>
            <a:endParaRPr sz="1100"/>
          </a:p>
        </p:txBody>
      </p:sp>
      <p:sp>
        <p:nvSpPr>
          <p:cNvPr id="361" name="Google Shape;361;p40"/>
          <p:cNvSpPr/>
          <p:nvPr/>
        </p:nvSpPr>
        <p:spPr>
          <a:xfrm>
            <a:off x="6919100" y="912850"/>
            <a:ext cx="1764600" cy="488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No space on top due to wires, can’t access the sides either</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368" name="Google Shape;368;p41"/>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69" name="Google Shape;369;p41"/>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70" name="Google Shape;370;p41"/>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Initial Hose Connection</a:t>
            </a:r>
            <a:endParaRPr b="1" sz="2720">
              <a:solidFill>
                <a:srgbClr val="FFFFFF"/>
              </a:solidFill>
              <a:latin typeface="Roboto"/>
              <a:ea typeface="Roboto"/>
              <a:cs typeface="Roboto"/>
              <a:sym typeface="Roboto"/>
            </a:endParaRPr>
          </a:p>
        </p:txBody>
      </p:sp>
      <p:pic>
        <p:nvPicPr>
          <p:cNvPr id="371" name="Google Shape;371;p41"/>
          <p:cNvPicPr preferRelativeResize="0"/>
          <p:nvPr/>
        </p:nvPicPr>
        <p:blipFill rotWithShape="1">
          <a:blip r:embed="rId4">
            <a:alphaModFix/>
          </a:blip>
          <a:srcRect b="0" l="0" r="0" t="0"/>
          <a:stretch/>
        </p:blipFill>
        <p:spPr>
          <a:xfrm>
            <a:off x="1889900" y="974400"/>
            <a:ext cx="5355601" cy="4016701"/>
          </a:xfrm>
          <a:prstGeom prst="rect">
            <a:avLst/>
          </a:prstGeom>
          <a:noFill/>
          <a:ln>
            <a:noFill/>
          </a:ln>
        </p:spPr>
      </p:pic>
      <p:sp>
        <p:nvSpPr>
          <p:cNvPr id="372" name="Google Shape;372;p41"/>
          <p:cNvSpPr txBox="1"/>
          <p:nvPr/>
        </p:nvSpPr>
        <p:spPr>
          <a:xfrm>
            <a:off x="6590650" y="2394750"/>
            <a:ext cx="71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Pipes</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539F"/>
        </a:soli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TileCal Electronics</a:t>
            </a:r>
            <a:endParaRPr b="1">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379" name="Google Shape;379;p42"/>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80" name="Google Shape;380;p42"/>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81" name="Google Shape;381;p42"/>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Old Method</a:t>
            </a:r>
            <a:endParaRPr b="1" sz="2720">
              <a:solidFill>
                <a:srgbClr val="FFFFFF"/>
              </a:solidFill>
              <a:latin typeface="Roboto"/>
              <a:ea typeface="Roboto"/>
              <a:cs typeface="Roboto"/>
              <a:sym typeface="Roboto"/>
            </a:endParaRPr>
          </a:p>
        </p:txBody>
      </p:sp>
      <p:pic>
        <p:nvPicPr>
          <p:cNvPr id="382" name="Google Shape;382;p42"/>
          <p:cNvPicPr preferRelativeResize="0"/>
          <p:nvPr/>
        </p:nvPicPr>
        <p:blipFill rotWithShape="1">
          <a:blip r:embed="rId4">
            <a:alphaModFix/>
          </a:blip>
          <a:srcRect b="0" l="0" r="0" t="0"/>
          <a:stretch/>
        </p:blipFill>
        <p:spPr>
          <a:xfrm>
            <a:off x="1889900" y="974400"/>
            <a:ext cx="5355601" cy="4016701"/>
          </a:xfrm>
          <a:prstGeom prst="rect">
            <a:avLst/>
          </a:prstGeom>
          <a:noFill/>
          <a:ln>
            <a:noFill/>
          </a:ln>
        </p:spPr>
      </p:pic>
      <p:cxnSp>
        <p:nvCxnSpPr>
          <p:cNvPr id="383" name="Google Shape;383;p42"/>
          <p:cNvCxnSpPr/>
          <p:nvPr/>
        </p:nvCxnSpPr>
        <p:spPr>
          <a:xfrm flipH="1" rot="10800000">
            <a:off x="2427100" y="1828850"/>
            <a:ext cx="1410900" cy="1885200"/>
          </a:xfrm>
          <a:prstGeom prst="straightConnector1">
            <a:avLst/>
          </a:prstGeom>
          <a:noFill/>
          <a:ln cap="flat" cmpd="sng" w="19050">
            <a:solidFill>
              <a:schemeClr val="dk1"/>
            </a:solidFill>
            <a:prstDash val="solid"/>
            <a:round/>
            <a:headEnd len="med" w="med" type="none"/>
            <a:tailEnd len="med" w="med" type="triangle"/>
          </a:ln>
        </p:spPr>
      </p:cxnSp>
      <p:cxnSp>
        <p:nvCxnSpPr>
          <p:cNvPr id="384" name="Google Shape;384;p42"/>
          <p:cNvCxnSpPr/>
          <p:nvPr/>
        </p:nvCxnSpPr>
        <p:spPr>
          <a:xfrm flipH="1" rot="10800000">
            <a:off x="2212625" y="1829000"/>
            <a:ext cx="496500" cy="1839900"/>
          </a:xfrm>
          <a:prstGeom prst="straightConnector1">
            <a:avLst/>
          </a:prstGeom>
          <a:noFill/>
          <a:ln cap="flat" cmpd="sng" w="19050">
            <a:solidFill>
              <a:schemeClr val="dk1"/>
            </a:solidFill>
            <a:prstDash val="solid"/>
            <a:round/>
            <a:headEnd len="med" w="med" type="none"/>
            <a:tailEnd len="med" w="med" type="triangle"/>
          </a:ln>
        </p:spPr>
      </p:cxnSp>
      <p:sp>
        <p:nvSpPr>
          <p:cNvPr id="385" name="Google Shape;385;p42"/>
          <p:cNvSpPr txBox="1"/>
          <p:nvPr/>
        </p:nvSpPr>
        <p:spPr>
          <a:xfrm>
            <a:off x="5791200" y="4436525"/>
            <a:ext cx="295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Cut pre-existing hoses here to fit into the other side of the valves</a:t>
            </a:r>
            <a:endParaRPr/>
          </a:p>
        </p:txBody>
      </p:sp>
      <p:cxnSp>
        <p:nvCxnSpPr>
          <p:cNvPr id="386" name="Google Shape;386;p42"/>
          <p:cNvCxnSpPr/>
          <p:nvPr/>
        </p:nvCxnSpPr>
        <p:spPr>
          <a:xfrm rot="10800000">
            <a:off x="4730100" y="2799725"/>
            <a:ext cx="1061100" cy="1636800"/>
          </a:xfrm>
          <a:prstGeom prst="straightConnector1">
            <a:avLst/>
          </a:prstGeom>
          <a:noFill/>
          <a:ln cap="flat" cmpd="sng" w="19050">
            <a:solidFill>
              <a:schemeClr val="dk1"/>
            </a:solidFill>
            <a:prstDash val="solid"/>
            <a:round/>
            <a:headEnd len="med" w="med" type="none"/>
            <a:tailEnd len="med" w="med" type="triangle"/>
          </a:ln>
        </p:spPr>
      </p:cxnSp>
      <p:cxnSp>
        <p:nvCxnSpPr>
          <p:cNvPr id="387" name="Google Shape;387;p42"/>
          <p:cNvCxnSpPr/>
          <p:nvPr/>
        </p:nvCxnSpPr>
        <p:spPr>
          <a:xfrm rot="10800000">
            <a:off x="4679175" y="3180500"/>
            <a:ext cx="1044300" cy="1402800"/>
          </a:xfrm>
          <a:prstGeom prst="straightConnector1">
            <a:avLst/>
          </a:prstGeom>
          <a:noFill/>
          <a:ln cap="flat" cmpd="sng" w="19050">
            <a:solidFill>
              <a:schemeClr val="dk1"/>
            </a:solidFill>
            <a:prstDash val="solid"/>
            <a:round/>
            <a:headEnd len="med" w="med" type="none"/>
            <a:tailEnd len="med" w="med" type="triangle"/>
          </a:ln>
        </p:spPr>
      </p:cxnSp>
      <p:sp>
        <p:nvSpPr>
          <p:cNvPr id="388" name="Google Shape;388;p42"/>
          <p:cNvSpPr txBox="1"/>
          <p:nvPr/>
        </p:nvSpPr>
        <p:spPr>
          <a:xfrm>
            <a:off x="1529650" y="3922900"/>
            <a:ext cx="295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Disconnect hose from inside drawer, cut+insert new longer hoses so that they reach the valves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395" name="Google Shape;395;p43"/>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396" name="Google Shape;396;p43"/>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397" name="Google Shape;397;p43"/>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Old Method</a:t>
            </a:r>
            <a:endParaRPr b="1" sz="2720">
              <a:solidFill>
                <a:srgbClr val="FFFFFF"/>
              </a:solidFill>
              <a:latin typeface="Roboto"/>
              <a:ea typeface="Roboto"/>
              <a:cs typeface="Roboto"/>
              <a:sym typeface="Roboto"/>
            </a:endParaRPr>
          </a:p>
        </p:txBody>
      </p:sp>
      <p:pic>
        <p:nvPicPr>
          <p:cNvPr id="398" name="Google Shape;398;p43"/>
          <p:cNvPicPr preferRelativeResize="0"/>
          <p:nvPr/>
        </p:nvPicPr>
        <p:blipFill rotWithShape="1">
          <a:blip r:embed="rId4">
            <a:alphaModFix/>
          </a:blip>
          <a:srcRect b="0" l="0" r="0" t="0"/>
          <a:stretch/>
        </p:blipFill>
        <p:spPr>
          <a:xfrm>
            <a:off x="1889900" y="974400"/>
            <a:ext cx="5355601" cy="4016701"/>
          </a:xfrm>
          <a:prstGeom prst="rect">
            <a:avLst/>
          </a:prstGeom>
          <a:noFill/>
          <a:ln>
            <a:noFill/>
          </a:ln>
        </p:spPr>
      </p:pic>
      <p:sp>
        <p:nvSpPr>
          <p:cNvPr id="399" name="Google Shape;399;p43"/>
          <p:cNvSpPr txBox="1"/>
          <p:nvPr/>
        </p:nvSpPr>
        <p:spPr>
          <a:xfrm>
            <a:off x="248350" y="4154300"/>
            <a:ext cx="510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Very time intensive, we have to open drawers and also add male/female connectors on the new hoses we cut (something we did not have a lot of).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06" name="Google Shape;406;p44"/>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07" name="Google Shape;407;p44"/>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408" name="Google Shape;408;p44"/>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New Method</a:t>
            </a:r>
            <a:endParaRPr b="1" sz="2720">
              <a:solidFill>
                <a:srgbClr val="FFFFFF"/>
              </a:solidFill>
              <a:latin typeface="Roboto"/>
              <a:ea typeface="Roboto"/>
              <a:cs typeface="Roboto"/>
              <a:sym typeface="Roboto"/>
            </a:endParaRPr>
          </a:p>
        </p:txBody>
      </p:sp>
      <p:pic>
        <p:nvPicPr>
          <p:cNvPr id="409" name="Google Shape;409;p44"/>
          <p:cNvPicPr preferRelativeResize="0"/>
          <p:nvPr/>
        </p:nvPicPr>
        <p:blipFill rotWithShape="1">
          <a:blip r:embed="rId4">
            <a:alphaModFix/>
          </a:blip>
          <a:srcRect b="0" l="0" r="0" t="0"/>
          <a:stretch/>
        </p:blipFill>
        <p:spPr>
          <a:xfrm>
            <a:off x="1889900" y="974400"/>
            <a:ext cx="5355601" cy="4016701"/>
          </a:xfrm>
          <a:prstGeom prst="rect">
            <a:avLst/>
          </a:prstGeom>
          <a:noFill/>
          <a:ln>
            <a:noFill/>
          </a:ln>
        </p:spPr>
      </p:pic>
      <p:cxnSp>
        <p:nvCxnSpPr>
          <p:cNvPr id="410" name="Google Shape;410;p44"/>
          <p:cNvCxnSpPr/>
          <p:nvPr/>
        </p:nvCxnSpPr>
        <p:spPr>
          <a:xfrm>
            <a:off x="6276625" y="1783650"/>
            <a:ext cx="79200" cy="903300"/>
          </a:xfrm>
          <a:prstGeom prst="straightConnector1">
            <a:avLst/>
          </a:prstGeom>
          <a:noFill/>
          <a:ln cap="flat" cmpd="sng" w="19050">
            <a:solidFill>
              <a:schemeClr val="dk1"/>
            </a:solidFill>
            <a:prstDash val="solid"/>
            <a:round/>
            <a:headEnd len="med" w="med" type="none"/>
            <a:tailEnd len="med" w="med" type="triangle"/>
          </a:ln>
        </p:spPr>
      </p:cxnSp>
      <p:cxnSp>
        <p:nvCxnSpPr>
          <p:cNvPr id="411" name="Google Shape;411;p44"/>
          <p:cNvCxnSpPr/>
          <p:nvPr/>
        </p:nvCxnSpPr>
        <p:spPr>
          <a:xfrm>
            <a:off x="6062125" y="1817500"/>
            <a:ext cx="203400" cy="1369500"/>
          </a:xfrm>
          <a:prstGeom prst="straightConnector1">
            <a:avLst/>
          </a:prstGeom>
          <a:noFill/>
          <a:ln cap="flat" cmpd="sng" w="19050">
            <a:solidFill>
              <a:schemeClr val="dk1"/>
            </a:solidFill>
            <a:prstDash val="solid"/>
            <a:round/>
            <a:headEnd len="med" w="med" type="none"/>
            <a:tailEnd len="med" w="med" type="triangle"/>
          </a:ln>
        </p:spPr>
      </p:cxnSp>
      <p:sp>
        <p:nvSpPr>
          <p:cNvPr id="412" name="Google Shape;412;p44"/>
          <p:cNvSpPr txBox="1"/>
          <p:nvPr/>
        </p:nvSpPr>
        <p:spPr>
          <a:xfrm>
            <a:off x="5328500" y="986200"/>
            <a:ext cx="346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Disconnect hoses here -- don’t touch the hoses inside the drawer. Cut new hoses and fit their end to the in/out pipes.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19" name="Google Shape;419;p45"/>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20" name="Google Shape;420;p45"/>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421" name="Google Shape;421;p45"/>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New Method</a:t>
            </a:r>
            <a:endParaRPr b="1" sz="2720">
              <a:solidFill>
                <a:srgbClr val="FFFFFF"/>
              </a:solidFill>
              <a:latin typeface="Roboto"/>
              <a:ea typeface="Roboto"/>
              <a:cs typeface="Roboto"/>
              <a:sym typeface="Roboto"/>
            </a:endParaRPr>
          </a:p>
        </p:txBody>
      </p:sp>
      <p:pic>
        <p:nvPicPr>
          <p:cNvPr id="422" name="Google Shape;422;p45"/>
          <p:cNvPicPr preferRelativeResize="0"/>
          <p:nvPr/>
        </p:nvPicPr>
        <p:blipFill rotWithShape="1">
          <a:blip r:embed="rId4">
            <a:alphaModFix/>
          </a:blip>
          <a:srcRect b="0" l="0" r="0" t="0"/>
          <a:stretch/>
        </p:blipFill>
        <p:spPr>
          <a:xfrm>
            <a:off x="1889900" y="974400"/>
            <a:ext cx="5355601" cy="4016701"/>
          </a:xfrm>
          <a:prstGeom prst="rect">
            <a:avLst/>
          </a:prstGeom>
          <a:noFill/>
          <a:ln>
            <a:noFill/>
          </a:ln>
        </p:spPr>
      </p:pic>
      <p:sp>
        <p:nvSpPr>
          <p:cNvPr id="423" name="Google Shape;423;p45"/>
          <p:cNvSpPr txBox="1"/>
          <p:nvPr/>
        </p:nvSpPr>
        <p:spPr>
          <a:xfrm>
            <a:off x="112900" y="4143025"/>
            <a:ext cx="535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much quicker method as we don’t have to open the drawers! However, sometimes it can be awkward to reach the in/out pipes as often they are far away from the scaffolding.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30" name="Google Shape;430;p46"/>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31" name="Google Shape;431;p46"/>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432" name="Google Shape;432;p46"/>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Examples</a:t>
            </a:r>
            <a:endParaRPr b="1" sz="2720">
              <a:solidFill>
                <a:srgbClr val="FFFFFF"/>
              </a:solidFill>
              <a:latin typeface="Roboto"/>
              <a:ea typeface="Roboto"/>
              <a:cs typeface="Roboto"/>
              <a:sym typeface="Roboto"/>
            </a:endParaRPr>
          </a:p>
        </p:txBody>
      </p:sp>
      <p:pic>
        <p:nvPicPr>
          <p:cNvPr id="433" name="Google Shape;433;p46"/>
          <p:cNvPicPr preferRelativeResize="0"/>
          <p:nvPr/>
        </p:nvPicPr>
        <p:blipFill>
          <a:blip r:embed="rId4">
            <a:alphaModFix/>
          </a:blip>
          <a:stretch>
            <a:fillRect/>
          </a:stretch>
        </p:blipFill>
        <p:spPr>
          <a:xfrm>
            <a:off x="5028350" y="821988"/>
            <a:ext cx="3241123" cy="4321498"/>
          </a:xfrm>
          <a:prstGeom prst="rect">
            <a:avLst/>
          </a:prstGeom>
          <a:noFill/>
          <a:ln>
            <a:noFill/>
          </a:ln>
        </p:spPr>
      </p:pic>
      <p:pic>
        <p:nvPicPr>
          <p:cNvPr id="434" name="Google Shape;434;p46"/>
          <p:cNvPicPr preferRelativeResize="0"/>
          <p:nvPr/>
        </p:nvPicPr>
        <p:blipFill>
          <a:blip r:embed="rId5">
            <a:alphaModFix/>
          </a:blip>
          <a:stretch>
            <a:fillRect/>
          </a:stretch>
        </p:blipFill>
        <p:spPr>
          <a:xfrm>
            <a:off x="875375" y="822000"/>
            <a:ext cx="3241123" cy="43214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441" name="Google Shape;441;p47"/>
          <p:cNvSpPr txBox="1"/>
          <p:nvPr/>
        </p:nvSpPr>
        <p:spPr>
          <a:xfrm>
            <a:off x="111225" y="971275"/>
            <a:ext cx="45174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Check PPV cycle</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How often cooling system must be pumped down to a lower pressure</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The hoses we attached to the “out” pipe are clear so we can look for bubbles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Will replace them with standard black pipes later</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When leak suspected, use clamp to isolate drawer</a:t>
            </a:r>
            <a:endParaRPr sz="1800">
              <a:latin typeface="Roboto"/>
              <a:ea typeface="Roboto"/>
              <a:cs typeface="Roboto"/>
              <a:sym typeface="Roboto"/>
            </a:endParaRPr>
          </a:p>
        </p:txBody>
      </p:sp>
      <p:pic>
        <p:nvPicPr>
          <p:cNvPr id="442" name="Google Shape;442;p47"/>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43" name="Google Shape;443;p47"/>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444" name="Google Shape;444;p47"/>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Identifying Leaks</a:t>
            </a:r>
            <a:endParaRPr b="1" sz="2720">
              <a:solidFill>
                <a:srgbClr val="FFFFFF"/>
              </a:solidFill>
              <a:latin typeface="Roboto"/>
              <a:ea typeface="Roboto"/>
              <a:cs typeface="Roboto"/>
              <a:sym typeface="Roboto"/>
            </a:endParaRPr>
          </a:p>
        </p:txBody>
      </p:sp>
      <p:pic>
        <p:nvPicPr>
          <p:cNvPr id="445" name="Google Shape;445;p47"/>
          <p:cNvPicPr preferRelativeResize="0"/>
          <p:nvPr/>
        </p:nvPicPr>
        <p:blipFill rotWithShape="1">
          <a:blip r:embed="rId4">
            <a:alphaModFix/>
          </a:blip>
          <a:srcRect b="9477" l="0" r="0" t="0"/>
          <a:stretch/>
        </p:blipFill>
        <p:spPr>
          <a:xfrm>
            <a:off x="4837151" y="822000"/>
            <a:ext cx="3580424" cy="43214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452" name="Google Shape;452;p48"/>
          <p:cNvSpPr txBox="1"/>
          <p:nvPr/>
        </p:nvSpPr>
        <p:spPr>
          <a:xfrm>
            <a:off x="111225" y="971275"/>
            <a:ext cx="51591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Mounted and connected valves on 59/64 of the modules on EBC</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EBC 04, 08, 14, 16, and 25 were difficult to mount on and were skipped</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Later:</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Begin work on EBA (in November)</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Continue building/testing valves so there is enough to complete EBA</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Replace clear hoses with radiation-safe black ones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Connect air hoses</a:t>
            </a:r>
            <a:endParaRPr sz="1800">
              <a:latin typeface="Roboto"/>
              <a:ea typeface="Roboto"/>
              <a:cs typeface="Roboto"/>
              <a:sym typeface="Roboto"/>
            </a:endParaRPr>
          </a:p>
        </p:txBody>
      </p:sp>
      <p:pic>
        <p:nvPicPr>
          <p:cNvPr id="453" name="Google Shape;453;p48"/>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54" name="Google Shape;454;p48"/>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455" name="Google Shape;455;p48"/>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Current Status</a:t>
            </a:r>
            <a:endParaRPr b="1" sz="2720">
              <a:solidFill>
                <a:srgbClr val="FFFFFF"/>
              </a:solidFill>
              <a:latin typeface="Roboto"/>
              <a:ea typeface="Roboto"/>
              <a:cs typeface="Roboto"/>
              <a:sym typeface="Roboto"/>
            </a:endParaRPr>
          </a:p>
        </p:txBody>
      </p:sp>
      <p:pic>
        <p:nvPicPr>
          <p:cNvPr id="456" name="Google Shape;456;p48"/>
          <p:cNvPicPr preferRelativeResize="0"/>
          <p:nvPr/>
        </p:nvPicPr>
        <p:blipFill>
          <a:blip r:embed="rId4">
            <a:alphaModFix/>
          </a:blip>
          <a:stretch>
            <a:fillRect/>
          </a:stretch>
        </p:blipFill>
        <p:spPr>
          <a:xfrm>
            <a:off x="5380150" y="1589900"/>
            <a:ext cx="3604548" cy="2703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539F"/>
        </a:solidFill>
      </p:bgPr>
    </p:bg>
    <p:spTree>
      <p:nvGrpSpPr>
        <p:cNvPr id="460" name="Shape 460"/>
        <p:cNvGrpSpPr/>
        <p:nvPr/>
      </p:nvGrpSpPr>
      <p:grpSpPr>
        <a:xfrm>
          <a:off x="0" y="0"/>
          <a:ext cx="0" cy="0"/>
          <a:chOff x="0" y="0"/>
          <a:chExt cx="0" cy="0"/>
        </a:xfrm>
      </p:grpSpPr>
      <p:sp>
        <p:nvSpPr>
          <p:cNvPr id="461" name="Google Shape;461;p49"/>
          <p:cNvSpPr txBox="1"/>
          <p:nvPr>
            <p:ph type="title"/>
          </p:nvPr>
        </p:nvSpPr>
        <p:spPr>
          <a:xfrm>
            <a:off x="311700" y="2150850"/>
            <a:ext cx="8520600" cy="8418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Pictures:)</a:t>
            </a:r>
            <a:endParaRPr b="1">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67" name="Google Shape;467;p50"/>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68" name="Google Shape;468;p50"/>
          <p:cNvPicPr preferRelativeResize="0"/>
          <p:nvPr/>
        </p:nvPicPr>
        <p:blipFill>
          <a:blip r:embed="rId3">
            <a:alphaModFix/>
          </a:blip>
          <a:stretch>
            <a:fillRect/>
          </a:stretch>
        </p:blipFill>
        <p:spPr>
          <a:xfrm rot="10800000">
            <a:off x="487181" y="143575"/>
            <a:ext cx="6619" cy="8825"/>
          </a:xfrm>
          <a:prstGeom prst="rect">
            <a:avLst/>
          </a:prstGeom>
          <a:noFill/>
          <a:ln>
            <a:noFill/>
          </a:ln>
        </p:spPr>
      </p:pic>
      <p:pic>
        <p:nvPicPr>
          <p:cNvPr id="469" name="Google Shape;469;p50"/>
          <p:cNvPicPr preferRelativeResize="0"/>
          <p:nvPr/>
        </p:nvPicPr>
        <p:blipFill>
          <a:blip r:embed="rId4">
            <a:alphaModFix/>
          </a:blip>
          <a:stretch>
            <a:fillRect/>
          </a:stretch>
        </p:blipFill>
        <p:spPr>
          <a:xfrm>
            <a:off x="4875225" y="0"/>
            <a:ext cx="3857626" cy="5143501"/>
          </a:xfrm>
          <a:prstGeom prst="rect">
            <a:avLst/>
          </a:prstGeom>
          <a:noFill/>
          <a:ln>
            <a:noFill/>
          </a:ln>
        </p:spPr>
      </p:pic>
      <p:pic>
        <p:nvPicPr>
          <p:cNvPr id="470" name="Google Shape;470;p50"/>
          <p:cNvPicPr preferRelativeResize="0"/>
          <p:nvPr/>
        </p:nvPicPr>
        <p:blipFill>
          <a:blip r:embed="rId5">
            <a:alphaModFix/>
          </a:blip>
          <a:stretch>
            <a:fillRect/>
          </a:stretch>
        </p:blipFill>
        <p:spPr>
          <a:xfrm>
            <a:off x="755688" y="0"/>
            <a:ext cx="385762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76" name="Google Shape;476;p51"/>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77" name="Google Shape;477;p51"/>
          <p:cNvPicPr preferRelativeResize="0"/>
          <p:nvPr/>
        </p:nvPicPr>
        <p:blipFill>
          <a:blip r:embed="rId3">
            <a:alphaModFix/>
          </a:blip>
          <a:stretch>
            <a:fillRect/>
          </a:stretch>
        </p:blipFill>
        <p:spPr>
          <a:xfrm rot="10800000">
            <a:off x="487181" y="143575"/>
            <a:ext cx="6619" cy="8825"/>
          </a:xfrm>
          <a:prstGeom prst="rect">
            <a:avLst/>
          </a:prstGeom>
          <a:noFill/>
          <a:ln>
            <a:noFill/>
          </a:ln>
        </p:spPr>
      </p:pic>
      <p:pic>
        <p:nvPicPr>
          <p:cNvPr id="478" name="Google Shape;478;p51"/>
          <p:cNvPicPr preferRelativeResize="0"/>
          <p:nvPr/>
        </p:nvPicPr>
        <p:blipFill>
          <a:blip r:embed="rId4">
            <a:alphaModFix/>
          </a:blip>
          <a:stretch>
            <a:fillRect/>
          </a:stretch>
        </p:blipFill>
        <p:spPr>
          <a:xfrm>
            <a:off x="0" y="0"/>
            <a:ext cx="3448751" cy="4598335"/>
          </a:xfrm>
          <a:prstGeom prst="rect">
            <a:avLst/>
          </a:prstGeom>
          <a:noFill/>
          <a:ln>
            <a:noFill/>
          </a:ln>
        </p:spPr>
      </p:pic>
      <p:pic>
        <p:nvPicPr>
          <p:cNvPr id="479" name="Google Shape;479;p51"/>
          <p:cNvPicPr preferRelativeResize="0"/>
          <p:nvPr/>
        </p:nvPicPr>
        <p:blipFill>
          <a:blip r:embed="rId5">
            <a:alphaModFix/>
          </a:blip>
          <a:stretch>
            <a:fillRect/>
          </a:stretch>
        </p:blipFill>
        <p:spPr>
          <a:xfrm>
            <a:off x="3448749" y="883450"/>
            <a:ext cx="5695250" cy="4260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84" name="Google Shape;84;p16"/>
          <p:cNvSpPr txBox="1"/>
          <p:nvPr/>
        </p:nvSpPr>
        <p:spPr>
          <a:xfrm>
            <a:off x="111225" y="971275"/>
            <a:ext cx="35598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4 Partitions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Long Barrel: LBA, LBC</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Extended Barrel: EBA, EBC</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64 modules per partition</a:t>
            </a:r>
            <a:endParaRPr sz="1800">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Scintillating tiles in the modules emit photons when they are excited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Fibers deliver light to PMTs </a:t>
            </a:r>
            <a:endParaRPr sz="1800">
              <a:latin typeface="Roboto"/>
              <a:ea typeface="Roboto"/>
              <a:cs typeface="Roboto"/>
              <a:sym typeface="Roboto"/>
            </a:endParaRPr>
          </a:p>
        </p:txBody>
      </p:sp>
      <p:pic>
        <p:nvPicPr>
          <p:cNvPr id="85" name="Google Shape;85;p16"/>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86" name="Google Shape;86;p16"/>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87" name="Google Shape;87;p16"/>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ATLAS Tile Calorimeter</a:t>
            </a:r>
            <a:endParaRPr b="1" sz="2720">
              <a:solidFill>
                <a:srgbClr val="FFFFFF"/>
              </a:solidFill>
              <a:latin typeface="Roboto"/>
              <a:ea typeface="Roboto"/>
              <a:cs typeface="Roboto"/>
              <a:sym typeface="Roboto"/>
            </a:endParaRPr>
          </a:p>
        </p:txBody>
      </p:sp>
      <p:grpSp>
        <p:nvGrpSpPr>
          <p:cNvPr id="88" name="Google Shape;88;p16"/>
          <p:cNvGrpSpPr/>
          <p:nvPr/>
        </p:nvGrpSpPr>
        <p:grpSpPr>
          <a:xfrm>
            <a:off x="4070875" y="934588"/>
            <a:ext cx="4950285" cy="3820975"/>
            <a:chOff x="4070875" y="934588"/>
            <a:chExt cx="4950285" cy="3820975"/>
          </a:xfrm>
        </p:grpSpPr>
        <p:pic>
          <p:nvPicPr>
            <p:cNvPr id="89" name="Google Shape;89;p16"/>
            <p:cNvPicPr preferRelativeResize="0"/>
            <p:nvPr/>
          </p:nvPicPr>
          <p:blipFill>
            <a:blip r:embed="rId4">
              <a:alphaModFix/>
            </a:blip>
            <a:stretch>
              <a:fillRect/>
            </a:stretch>
          </p:blipFill>
          <p:spPr>
            <a:xfrm>
              <a:off x="4070875" y="934588"/>
              <a:ext cx="4950285" cy="3820975"/>
            </a:xfrm>
            <a:prstGeom prst="rect">
              <a:avLst/>
            </a:prstGeom>
            <a:noFill/>
            <a:ln>
              <a:noFill/>
            </a:ln>
          </p:spPr>
        </p:pic>
        <p:sp>
          <p:nvSpPr>
            <p:cNvPr id="90" name="Google Shape;90;p16"/>
            <p:cNvSpPr txBox="1"/>
            <p:nvPr/>
          </p:nvSpPr>
          <p:spPr>
            <a:xfrm rot="-512685">
              <a:off x="4587970" y="3328587"/>
              <a:ext cx="2309839" cy="38829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EBA     </a:t>
              </a:r>
              <a:r>
                <a:rPr lang="en" sz="1350"/>
                <a:t>LBA</a:t>
              </a:r>
              <a:r>
                <a:rPr lang="en"/>
                <a:t>   </a:t>
              </a:r>
              <a:r>
                <a:rPr lang="en" sz="1300"/>
                <a:t>LBC</a:t>
              </a:r>
              <a:r>
                <a:rPr lang="en"/>
                <a:t>   </a:t>
              </a:r>
              <a:r>
                <a:rPr lang="en" sz="1250"/>
                <a:t>EBC</a:t>
              </a:r>
              <a:endParaRPr sz="125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485" name="Google Shape;485;p52"/>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486" name="Google Shape;486;p52"/>
          <p:cNvPicPr preferRelativeResize="0"/>
          <p:nvPr/>
        </p:nvPicPr>
        <p:blipFill>
          <a:blip r:embed="rId3">
            <a:alphaModFix/>
          </a:blip>
          <a:stretch>
            <a:fillRect/>
          </a:stretch>
        </p:blipFill>
        <p:spPr>
          <a:xfrm rot="10800000">
            <a:off x="487181" y="143575"/>
            <a:ext cx="6619" cy="8825"/>
          </a:xfrm>
          <a:prstGeom prst="rect">
            <a:avLst/>
          </a:prstGeom>
          <a:noFill/>
          <a:ln>
            <a:noFill/>
          </a:ln>
        </p:spPr>
      </p:pic>
      <p:pic>
        <p:nvPicPr>
          <p:cNvPr id="487" name="Google Shape;487;p52"/>
          <p:cNvPicPr preferRelativeResize="0"/>
          <p:nvPr/>
        </p:nvPicPr>
        <p:blipFill>
          <a:blip r:embed="rId4">
            <a:alphaModFix/>
          </a:blip>
          <a:stretch>
            <a:fillRect/>
          </a:stretch>
        </p:blipFill>
        <p:spPr>
          <a:xfrm>
            <a:off x="3857634" y="0"/>
            <a:ext cx="6857989" cy="5143500"/>
          </a:xfrm>
          <a:prstGeom prst="rect">
            <a:avLst/>
          </a:prstGeom>
          <a:noFill/>
          <a:ln>
            <a:noFill/>
          </a:ln>
        </p:spPr>
      </p:pic>
      <p:pic>
        <p:nvPicPr>
          <p:cNvPr id="488" name="Google Shape;488;p52"/>
          <p:cNvPicPr preferRelativeResize="0"/>
          <p:nvPr/>
        </p:nvPicPr>
        <p:blipFill>
          <a:blip r:embed="rId5">
            <a:alphaModFix/>
          </a:blip>
          <a:stretch>
            <a:fillRect/>
          </a:stretch>
        </p:blipFill>
        <p:spPr>
          <a:xfrm>
            <a:off x="0" y="0"/>
            <a:ext cx="3857633"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539F"/>
        </a:solidFill>
      </p:bgPr>
    </p:bg>
    <p:spTree>
      <p:nvGrpSpPr>
        <p:cNvPr id="492" name="Shape 492"/>
        <p:cNvGrpSpPr/>
        <p:nvPr/>
      </p:nvGrpSpPr>
      <p:grpSpPr>
        <a:xfrm>
          <a:off x="0" y="0"/>
          <a:ext cx="0" cy="0"/>
          <a:chOff x="0" y="0"/>
          <a:chExt cx="0" cy="0"/>
        </a:xfrm>
      </p:grpSpPr>
      <p:sp>
        <p:nvSpPr>
          <p:cNvPr id="493" name="Google Shape;493;p53"/>
          <p:cNvSpPr txBox="1"/>
          <p:nvPr>
            <p:ph type="title"/>
          </p:nvPr>
        </p:nvSpPr>
        <p:spPr>
          <a:xfrm>
            <a:off x="311700" y="2150850"/>
            <a:ext cx="8520600" cy="8418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Thank You</a:t>
            </a:r>
            <a:r>
              <a:rPr b="1" lang="en">
                <a:solidFill>
                  <a:schemeClr val="lt1"/>
                </a:solidFill>
                <a:latin typeface="Roboto"/>
                <a:ea typeface="Roboto"/>
                <a:cs typeface="Roboto"/>
                <a:sym typeface="Roboto"/>
              </a:rPr>
              <a:t>!</a:t>
            </a:r>
            <a:endParaRPr b="1">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97" name="Google Shape;97;p17"/>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98" name="Google Shape;98;p17"/>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99" name="Google Shape;99;p17"/>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Detector Status</a:t>
            </a:r>
            <a:endParaRPr b="1" sz="2720">
              <a:solidFill>
                <a:srgbClr val="FFFFFF"/>
              </a:solidFill>
              <a:latin typeface="Roboto"/>
              <a:ea typeface="Roboto"/>
              <a:cs typeface="Roboto"/>
              <a:sym typeface="Roboto"/>
            </a:endParaRPr>
          </a:p>
        </p:txBody>
      </p:sp>
      <p:pic>
        <p:nvPicPr>
          <p:cNvPr id="100" name="Google Shape;100;p17"/>
          <p:cNvPicPr preferRelativeResize="0"/>
          <p:nvPr/>
        </p:nvPicPr>
        <p:blipFill>
          <a:blip r:embed="rId4">
            <a:alphaModFix/>
          </a:blip>
          <a:stretch>
            <a:fillRect/>
          </a:stretch>
        </p:blipFill>
        <p:spPr>
          <a:xfrm>
            <a:off x="2437175" y="822000"/>
            <a:ext cx="4269642" cy="432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539F"/>
        </a:solid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2150850"/>
            <a:ext cx="8520600" cy="841800"/>
          </a:xfrm>
          <a:prstGeom prst="rect">
            <a:avLst/>
          </a:prstGeom>
          <a:ln cap="flat" cmpd="sng" w="38100">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Charge Injection System (CIS)</a:t>
            </a:r>
            <a:endParaRPr b="1">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12" name="Google Shape;112;p19"/>
          <p:cNvSpPr txBox="1"/>
          <p:nvPr/>
        </p:nvSpPr>
        <p:spPr>
          <a:xfrm>
            <a:off x="111225" y="971275"/>
            <a:ext cx="86715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Calibration system for front-end readout electronics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Simulates physics signals by injecting a known charge and measuring the electronic response</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Characterizes each readout channel with a CIS constant</a:t>
            </a:r>
            <a:endParaRPr sz="1800">
              <a:latin typeface="Roboto"/>
              <a:ea typeface="Roboto"/>
              <a:cs typeface="Roboto"/>
              <a:sym typeface="Roboto"/>
            </a:endParaRPr>
          </a:p>
        </p:txBody>
      </p:sp>
      <p:pic>
        <p:nvPicPr>
          <p:cNvPr id="113" name="Google Shape;113;p19"/>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14" name="Google Shape;114;p19"/>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15" name="Google Shape;115;p19"/>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Overview</a:t>
            </a:r>
            <a:endParaRPr b="1" sz="2720">
              <a:solidFill>
                <a:srgbClr val="FFFFFF"/>
              </a:solidFill>
              <a:latin typeface="Roboto"/>
              <a:ea typeface="Roboto"/>
              <a:cs typeface="Roboto"/>
              <a:sym typeface="Roboto"/>
            </a:endParaRPr>
          </a:p>
        </p:txBody>
      </p:sp>
      <p:pic>
        <p:nvPicPr>
          <p:cNvPr id="116" name="Google Shape;116;p19"/>
          <p:cNvPicPr preferRelativeResize="0"/>
          <p:nvPr/>
        </p:nvPicPr>
        <p:blipFill>
          <a:blip r:embed="rId4">
            <a:alphaModFix/>
          </a:blip>
          <a:stretch>
            <a:fillRect/>
          </a:stretch>
        </p:blipFill>
        <p:spPr>
          <a:xfrm>
            <a:off x="1484000" y="2571750"/>
            <a:ext cx="6167404" cy="214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23" name="Google Shape;123;p20"/>
          <p:cNvSpPr txBox="1"/>
          <p:nvPr/>
        </p:nvSpPr>
        <p:spPr>
          <a:xfrm>
            <a:off x="111225" y="971275"/>
            <a:ext cx="8671500" cy="37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3-in-1 cards contain 5 pF and 100 pF capacitors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Vary charge of injected pulse</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64x gain amplifiers shape and amplify pulse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Pass pulse to analog-to-digital converter (ADC)</a:t>
            </a:r>
            <a:endParaRPr sz="1800">
              <a:latin typeface="Roboto"/>
              <a:ea typeface="Roboto"/>
              <a:cs typeface="Roboto"/>
              <a:sym typeface="Roboto"/>
            </a:endParaRPr>
          </a:p>
        </p:txBody>
      </p:sp>
      <p:pic>
        <p:nvPicPr>
          <p:cNvPr id="124" name="Google Shape;124;p20"/>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25" name="Google Shape;125;p20"/>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26" name="Google Shape;126;p20"/>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Charge Injection</a:t>
            </a:r>
            <a:endParaRPr b="1" sz="2720">
              <a:solidFill>
                <a:srgbClr val="FFFFFF"/>
              </a:solidFill>
              <a:latin typeface="Roboto"/>
              <a:ea typeface="Roboto"/>
              <a:cs typeface="Roboto"/>
              <a:sym typeface="Roboto"/>
            </a:endParaRPr>
          </a:p>
        </p:txBody>
      </p:sp>
      <p:pic>
        <p:nvPicPr>
          <p:cNvPr id="127" name="Google Shape;127;p20"/>
          <p:cNvPicPr preferRelativeResize="0"/>
          <p:nvPr/>
        </p:nvPicPr>
        <p:blipFill>
          <a:blip r:embed="rId4">
            <a:alphaModFix/>
          </a:blip>
          <a:stretch>
            <a:fillRect/>
          </a:stretch>
        </p:blipFill>
        <p:spPr>
          <a:xfrm>
            <a:off x="1576200" y="3064976"/>
            <a:ext cx="5991598" cy="1441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0" y="0"/>
            <a:ext cx="9144000" cy="822000"/>
          </a:xfrm>
          <a:prstGeom prst="rect">
            <a:avLst/>
          </a:prstGeom>
          <a:solidFill>
            <a:srgbClr val="1E539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34" name="Google Shape;134;p21"/>
          <p:cNvSpPr txBox="1"/>
          <p:nvPr/>
        </p:nvSpPr>
        <p:spPr>
          <a:xfrm>
            <a:off x="111225" y="971275"/>
            <a:ext cx="8671500" cy="208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60 injections of a set charge sampled 7 times</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15 steps varying phase between injection and sampling </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4 capacitor discharges each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Mean amplitude of pulse measured for different charges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Amplitude (ADC counts) vs charge (pC) fit gives CIS constant</a:t>
            </a:r>
            <a:endParaRPr sz="1800">
              <a:latin typeface="Roboto"/>
              <a:ea typeface="Roboto"/>
              <a:cs typeface="Roboto"/>
              <a:sym typeface="Roboto"/>
            </a:endParaRPr>
          </a:p>
          <a:p>
            <a:pPr indent="-342900" lvl="1" marL="914400" rtl="0" algn="l">
              <a:lnSpc>
                <a:spcPct val="115000"/>
              </a:lnSpc>
              <a:spcBef>
                <a:spcPts val="0"/>
              </a:spcBef>
              <a:spcAft>
                <a:spcPts val="0"/>
              </a:spcAft>
              <a:buSzPts val="1800"/>
              <a:buFont typeface="Roboto"/>
              <a:buChar char="○"/>
            </a:pPr>
            <a:r>
              <a:rPr lang="en" sz="1800">
                <a:latin typeface="Roboto"/>
                <a:ea typeface="Roboto"/>
                <a:cs typeface="Roboto"/>
                <a:sym typeface="Roboto"/>
              </a:rPr>
              <a:t>For each of ~19,700 channels!</a:t>
            </a:r>
            <a:endParaRPr sz="1800">
              <a:latin typeface="Roboto"/>
              <a:ea typeface="Roboto"/>
              <a:cs typeface="Roboto"/>
              <a:sym typeface="Roboto"/>
            </a:endParaRPr>
          </a:p>
        </p:txBody>
      </p:sp>
      <p:pic>
        <p:nvPicPr>
          <p:cNvPr id="135" name="Google Shape;135;p21"/>
          <p:cNvPicPr preferRelativeResize="0"/>
          <p:nvPr/>
        </p:nvPicPr>
        <p:blipFill>
          <a:blip r:embed="rId3">
            <a:alphaModFix/>
          </a:blip>
          <a:stretch>
            <a:fillRect/>
          </a:stretch>
        </p:blipFill>
        <p:spPr>
          <a:xfrm>
            <a:off x="8984700" y="152400"/>
            <a:ext cx="6900" cy="9200"/>
          </a:xfrm>
          <a:prstGeom prst="rect">
            <a:avLst/>
          </a:prstGeom>
          <a:noFill/>
          <a:ln>
            <a:noFill/>
          </a:ln>
        </p:spPr>
      </p:pic>
      <p:pic>
        <p:nvPicPr>
          <p:cNvPr id="136" name="Google Shape;136;p21"/>
          <p:cNvPicPr preferRelativeResize="0"/>
          <p:nvPr/>
        </p:nvPicPr>
        <p:blipFill>
          <a:blip r:embed="rId3">
            <a:alphaModFix/>
          </a:blip>
          <a:stretch>
            <a:fillRect/>
          </a:stretch>
        </p:blipFill>
        <p:spPr>
          <a:xfrm rot="10800000">
            <a:off x="487181" y="143575"/>
            <a:ext cx="6619" cy="8825"/>
          </a:xfrm>
          <a:prstGeom prst="rect">
            <a:avLst/>
          </a:prstGeom>
          <a:noFill/>
          <a:ln>
            <a:noFill/>
          </a:ln>
        </p:spPr>
      </p:pic>
      <p:sp>
        <p:nvSpPr>
          <p:cNvPr id="137" name="Google Shape;137;p21"/>
          <p:cNvSpPr txBox="1"/>
          <p:nvPr>
            <p:ph type="title"/>
          </p:nvPr>
        </p:nvSpPr>
        <p:spPr>
          <a:xfrm>
            <a:off x="451700" y="124650"/>
            <a:ext cx="8232000" cy="57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rgbClr val="FFFFFF"/>
                </a:solidFill>
                <a:latin typeface="Roboto"/>
                <a:ea typeface="Roboto"/>
                <a:cs typeface="Roboto"/>
                <a:sym typeface="Roboto"/>
              </a:rPr>
              <a:t>Calibration Constants</a:t>
            </a:r>
            <a:endParaRPr b="1" sz="2720">
              <a:solidFill>
                <a:srgbClr val="FFFFFF"/>
              </a:solidFill>
              <a:latin typeface="Roboto"/>
              <a:ea typeface="Roboto"/>
              <a:cs typeface="Roboto"/>
              <a:sym typeface="Roboto"/>
            </a:endParaRPr>
          </a:p>
        </p:txBody>
      </p:sp>
      <p:pic>
        <p:nvPicPr>
          <p:cNvPr id="138" name="Google Shape;138;p21"/>
          <p:cNvPicPr preferRelativeResize="0"/>
          <p:nvPr/>
        </p:nvPicPr>
        <p:blipFill rotWithShape="1">
          <a:blip r:embed="rId4">
            <a:alphaModFix/>
          </a:blip>
          <a:srcRect b="39143" l="0" r="0" t="0"/>
          <a:stretch/>
        </p:blipFill>
        <p:spPr>
          <a:xfrm>
            <a:off x="978899" y="3060475"/>
            <a:ext cx="7186202" cy="2089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